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1.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92" r:id="rId2"/>
    <p:sldId id="277" r:id="rId3"/>
    <p:sldId id="257" r:id="rId4"/>
    <p:sldId id="384" r:id="rId5"/>
    <p:sldId id="289" r:id="rId6"/>
    <p:sldId id="385" r:id="rId7"/>
    <p:sldId id="386" r:id="rId8"/>
    <p:sldId id="387" r:id="rId9"/>
    <p:sldId id="276" r:id="rId10"/>
    <p:sldId id="340" r:id="rId11"/>
    <p:sldId id="294" r:id="rId12"/>
    <p:sldId id="258" r:id="rId13"/>
    <p:sldId id="259" r:id="rId14"/>
    <p:sldId id="359" r:id="rId15"/>
    <p:sldId id="261" r:id="rId16"/>
    <p:sldId id="279" r:id="rId17"/>
    <p:sldId id="263" r:id="rId18"/>
    <p:sldId id="265" r:id="rId19"/>
    <p:sldId id="264" r:id="rId20"/>
    <p:sldId id="363" r:id="rId21"/>
    <p:sldId id="364" r:id="rId22"/>
    <p:sldId id="351" r:id="rId23"/>
    <p:sldId id="355" r:id="rId24"/>
    <p:sldId id="368" r:id="rId25"/>
    <p:sldId id="369" r:id="rId26"/>
    <p:sldId id="350" r:id="rId27"/>
    <p:sldId id="356" r:id="rId28"/>
    <p:sldId id="352" r:id="rId29"/>
    <p:sldId id="354" r:id="rId30"/>
    <p:sldId id="353" r:id="rId31"/>
    <p:sldId id="370" r:id="rId32"/>
    <p:sldId id="372" r:id="rId33"/>
    <p:sldId id="373" r:id="rId34"/>
    <p:sldId id="377" r:id="rId35"/>
    <p:sldId id="383" r:id="rId36"/>
    <p:sldId id="396" r:id="rId37"/>
    <p:sldId id="398" r:id="rId38"/>
    <p:sldId id="388" r:id="rId39"/>
    <p:sldId id="389" r:id="rId40"/>
    <p:sldId id="314" r:id="rId41"/>
    <p:sldId id="334" r:id="rId42"/>
    <p:sldId id="344" r:id="rId43"/>
    <p:sldId id="281" r:id="rId44"/>
    <p:sldId id="358" r:id="rId45"/>
    <p:sldId id="357" r:id="rId46"/>
    <p:sldId id="348" r:id="rId47"/>
    <p:sldId id="346" r:id="rId48"/>
    <p:sldId id="331" r:id="rId49"/>
    <p:sldId id="403" r:id="rId50"/>
    <p:sldId id="367" r:id="rId51"/>
    <p:sldId id="296" r:id="rId52"/>
    <p:sldId id="390" r:id="rId53"/>
    <p:sldId id="391" r:id="rId54"/>
    <p:sldId id="392" r:id="rId55"/>
    <p:sldId id="393" r:id="rId56"/>
    <p:sldId id="394" r:id="rId57"/>
    <p:sldId id="395" r:id="rId58"/>
    <p:sldId id="319" r:id="rId59"/>
    <p:sldId id="320" r:id="rId60"/>
    <p:sldId id="301" r:id="rId61"/>
    <p:sldId id="302" r:id="rId62"/>
    <p:sldId id="303" r:id="rId63"/>
    <p:sldId id="304" r:id="rId64"/>
    <p:sldId id="336" r:id="rId65"/>
    <p:sldId id="337" r:id="rId66"/>
    <p:sldId id="338" r:id="rId67"/>
    <p:sldId id="339" r:id="rId68"/>
    <p:sldId id="310" r:id="rId69"/>
    <p:sldId id="288" r:id="rId70"/>
    <p:sldId id="332" r:id="rId71"/>
    <p:sldId id="311" r:id="rId72"/>
    <p:sldId id="316" r:id="rId73"/>
    <p:sldId id="317" r:id="rId74"/>
    <p:sldId id="321" r:id="rId75"/>
    <p:sldId id="322" r:id="rId76"/>
    <p:sldId id="323" r:id="rId77"/>
    <p:sldId id="374" r:id="rId78"/>
    <p:sldId id="375" r:id="rId79"/>
    <p:sldId id="376" r:id="rId80"/>
    <p:sldId id="378" r:id="rId81"/>
    <p:sldId id="379" r:id="rId82"/>
    <p:sldId id="380" r:id="rId83"/>
    <p:sldId id="381" r:id="rId84"/>
    <p:sldId id="382" r:id="rId85"/>
    <p:sldId id="399" r:id="rId86"/>
    <p:sldId id="400" r:id="rId87"/>
    <p:sldId id="401" r:id="rId88"/>
    <p:sldId id="402"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9966"/>
    <a:srgbClr val="000000"/>
    <a:srgbClr val="A1C6E7"/>
    <a:srgbClr val="FEFEEC"/>
    <a:srgbClr val="A8EDF6"/>
    <a:srgbClr val="C1FBF8"/>
    <a:srgbClr val="5CB886"/>
    <a:srgbClr val="66E0C0"/>
    <a:srgbClr val="95E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7755" autoAdjust="0"/>
  </p:normalViewPr>
  <p:slideViewPr>
    <p:cSldViewPr snapToGrid="0">
      <p:cViewPr varScale="1">
        <p:scale>
          <a:sx n="128" d="100"/>
          <a:sy n="128" d="100"/>
        </p:scale>
        <p:origin x="1350" y="90"/>
      </p:cViewPr>
      <p:guideLst/>
    </p:cSldViewPr>
  </p:slideViewPr>
  <p:notesTextViewPr>
    <p:cViewPr>
      <p:scale>
        <a:sx n="150" d="100"/>
        <a:sy n="15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6/24/2020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Will, and part of the Clinical Data Warehouse effort on</a:t>
            </a:r>
            <a:r>
              <a:rPr lang="en-US" baseline="0" dirty="0" smtClean="0"/>
              <a:t> campus.  I started as a conventional statistician and researcher, and based on experience with integrating our investigations with state agency data , our group moved into the world of EMRs and CDWs.</a:t>
            </a:r>
          </a:p>
          <a:p>
            <a:endParaRPr lang="en-US" baseline="0" dirty="0" smtClean="0"/>
          </a:p>
          <a:p>
            <a:r>
              <a:rPr lang="en-US" baseline="0" dirty="0" smtClean="0"/>
              <a:t>I think these experiences have allowed our group to relate well with current PIs, as well as build a CDW ecosystem that works well with research.</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multi-site</a:t>
            </a:r>
            <a:r>
              <a:rPr lang="en-US" baseline="0" dirty="0" smtClean="0"/>
              <a:t> project monitors kids prescribed with off label meds –with an important constraint.  The researchers can’t perform any extra procedures on a patient.  Some of these cells need spinal fluid, but the study can’t get it unless it’s already being collected.  So it’s really important to get the info to the research nurses early in the morning to piggy back the collections.  Information that is a day old is worthless, especially for the inpatients.  The whole approach needs to be proactive and anticipatory, leveraging automation to deliver reports quickly.</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12</a:t>
            </a:fld>
            <a:endParaRPr lang="en-US"/>
          </a:p>
        </p:txBody>
      </p:sp>
    </p:spTree>
    <p:extLst>
      <p:ext uri="{BB962C8B-B14F-4D97-AF65-F5344CB8AC3E}">
        <p14:creationId xmlns:p14="http://schemas.microsoft.com/office/powerpoint/2010/main" val="1362862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piece</a:t>
            </a:r>
            <a:r>
              <a:rPr lang="en-US" baseline="0" dirty="0" smtClean="0"/>
              <a:t> I’m proud of.  It demonstrates that investing in the </a:t>
            </a:r>
            <a:r>
              <a:rPr lang="en-US" baseline="0" dirty="0" err="1" smtClean="0"/>
              <a:t>spiderweb’s</a:t>
            </a:r>
            <a:r>
              <a:rPr lang="en-US" baseline="0" dirty="0" smtClean="0"/>
              <a:t> breadth and the report’s ergonomics can translate into substantial gains.</a:t>
            </a:r>
          </a:p>
          <a:p>
            <a:endParaRPr lang="en-US" baseline="0" dirty="0" smtClean="0"/>
          </a:p>
          <a:p>
            <a:r>
              <a:rPr lang="en-US" baseline="0" dirty="0" smtClean="0"/>
              <a:t>Our pace in our first seven months was twice as large as the 2</a:t>
            </a:r>
            <a:r>
              <a:rPr lang="en-US" baseline="30000" dirty="0" smtClean="0"/>
              <a:t>nd</a:t>
            </a:r>
            <a:r>
              <a:rPr lang="en-US" baseline="0" dirty="0" smtClean="0"/>
              <a:t> highest site.  This is advantage of ours is independent from the brand of EMR.  Many of these places have Epic.</a:t>
            </a:r>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~~Besides the pace, our total volume is 4</a:t>
            </a:r>
            <a:r>
              <a:rPr lang="en-US" baseline="30000" dirty="0" smtClean="0"/>
              <a:t>th</a:t>
            </a:r>
            <a:r>
              <a:rPr lang="en-US" baseline="0" dirty="0" smtClean="0"/>
              <a:t> highest overall, even when considering locations that started years ago.~~</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14</a:t>
            </a:fld>
            <a:endParaRPr lang="en-US"/>
          </a:p>
        </p:txBody>
      </p:sp>
    </p:spTree>
    <p:extLst>
      <p:ext uri="{BB962C8B-B14F-4D97-AF65-F5344CB8AC3E}">
        <p14:creationId xmlns:p14="http://schemas.microsoft.com/office/powerpoint/2010/main" val="969088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the schematic of most elements in the daily pipeline.  It </a:t>
            </a:r>
          </a:p>
          <a:p>
            <a:pPr marL="171450" indent="-171450">
              <a:buFont typeface="Arial" panose="020B0604020202020204" pitchFamily="34" charset="0"/>
              <a:buChar char="•"/>
            </a:pPr>
            <a:r>
              <a:rPr lang="en-US" baseline="0" dirty="0" smtClean="0"/>
              <a:t>pulls from the inpatient EMR and outpatient EMR (several tables involved in each), then </a:t>
            </a:r>
          </a:p>
          <a:p>
            <a:pPr marL="171450" indent="-171450">
              <a:buFont typeface="Arial" panose="020B0604020202020204" pitchFamily="34" charset="0"/>
              <a:buChar char="•"/>
            </a:pPr>
            <a:r>
              <a:rPr lang="en-US" baseline="0" dirty="0" smtClean="0"/>
              <a:t>identifies inclusion &amp; exclusion criteria for each potential patient, then </a:t>
            </a:r>
          </a:p>
          <a:p>
            <a:pPr marL="171450" indent="-171450">
              <a:buFont typeface="Arial" panose="020B0604020202020204" pitchFamily="34" charset="0"/>
              <a:buChar char="•"/>
            </a:pPr>
            <a:r>
              <a:rPr lang="en-US" baseline="0" dirty="0" smtClean="0"/>
              <a:t>determines if we’ve already approached the patient (and if they’ve consented or declined), and finally</a:t>
            </a:r>
          </a:p>
          <a:p>
            <a:pPr marL="171450" indent="-171450">
              <a:buFont typeface="Arial" panose="020B0604020202020204" pitchFamily="34" charset="0"/>
              <a:buChar char="•"/>
            </a:pPr>
            <a:r>
              <a:rPr lang="en-US" dirty="0" smtClean="0"/>
              <a:t>sends output</a:t>
            </a:r>
            <a:r>
              <a:rPr lang="en-US" baseline="0" dirty="0" smtClean="0"/>
              <a:t> to REDCap and to an html report for the research staff to use.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15</a:t>
            </a:fld>
            <a:endParaRPr lang="en-US"/>
          </a:p>
        </p:txBody>
      </p:sp>
    </p:spTree>
    <p:extLst>
      <p:ext uri="{BB962C8B-B14F-4D97-AF65-F5344CB8AC3E}">
        <p14:creationId xmlns:p14="http://schemas.microsoft.com/office/powerpoint/2010/main" val="1802721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18</a:t>
            </a:fld>
            <a:endParaRPr lang="en-US"/>
          </a:p>
        </p:txBody>
      </p:sp>
    </p:spTree>
    <p:extLst>
      <p:ext uri="{BB962C8B-B14F-4D97-AF65-F5344CB8AC3E}">
        <p14:creationId xmlns:p14="http://schemas.microsoft.com/office/powerpoint/2010/main" val="1607174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19</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 min</a:t>
            </a:r>
            <a:r>
              <a:rPr lang="en-US" baseline="0" dirty="0" smtClean="0"/>
              <a:t> cumulative]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21</a:t>
            </a:fld>
            <a:endParaRPr lang="en-US"/>
          </a:p>
        </p:txBody>
      </p:sp>
    </p:spTree>
    <p:extLst>
      <p:ext uri="{BB962C8B-B14F-4D97-AF65-F5344CB8AC3E}">
        <p14:creationId xmlns:p14="http://schemas.microsoft.com/office/powerpoint/2010/main" val="1023709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dirty="0" smtClean="0"/>
              <a:t>[</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22</a:t>
            </a:fld>
            <a:endParaRPr lang="en-US"/>
          </a:p>
        </p:txBody>
      </p:sp>
    </p:spTree>
    <p:extLst>
      <p:ext uri="{BB962C8B-B14F-4D97-AF65-F5344CB8AC3E}">
        <p14:creationId xmlns:p14="http://schemas.microsoft.com/office/powerpoint/2010/main" val="2173296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23</a:t>
            </a:fld>
            <a:endParaRPr lang="en-US"/>
          </a:p>
        </p:txBody>
      </p:sp>
    </p:spTree>
    <p:extLst>
      <p:ext uri="{BB962C8B-B14F-4D97-AF65-F5344CB8AC3E}">
        <p14:creationId xmlns:p14="http://schemas.microsoft.com/office/powerpoint/2010/main" val="2333457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second study is an example that’s</a:t>
            </a:r>
            <a:r>
              <a:rPr lang="en-US" baseline="0" dirty="0" smtClean="0"/>
              <a:t> essentially a subset of POPS.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26</a:t>
            </a:fld>
            <a:endParaRPr lang="en-US"/>
          </a:p>
        </p:txBody>
      </p:sp>
    </p:spTree>
    <p:extLst>
      <p:ext uri="{BB962C8B-B14F-4D97-AF65-F5344CB8AC3E}">
        <p14:creationId xmlns:p14="http://schemas.microsoft.com/office/powerpoint/2010/main" val="1860333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27</a:t>
            </a:fld>
            <a:endParaRPr lang="en-US"/>
          </a:p>
        </p:txBody>
      </p:sp>
    </p:spTree>
    <p:extLst>
      <p:ext uri="{BB962C8B-B14F-4D97-AF65-F5344CB8AC3E}">
        <p14:creationId xmlns:p14="http://schemas.microsoft.com/office/powerpoint/2010/main" val="861348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the data sources for the research projects that we’ve assisted with.  Roughly in descending order of frequency. </a:t>
            </a:r>
            <a:endParaRPr lang="en-US" dirty="0" smtClean="0"/>
          </a:p>
          <a:p>
            <a:r>
              <a:rPr lang="en-US" dirty="0" smtClean="0"/>
              <a:t>Most of our projects</a:t>
            </a:r>
            <a:r>
              <a:rPr lang="en-US" baseline="0" dirty="0" smtClean="0"/>
              <a:t> involve inpatient EMRs, outpatient EMRs, and billing systems</a:t>
            </a:r>
            <a:r>
              <a:rPr lang="en-US" dirty="0" smtClean="0"/>
              <a:t>.</a:t>
            </a:r>
          </a:p>
          <a:p>
            <a:endParaRPr lang="en-US" baseline="0" dirty="0" smtClean="0"/>
          </a:p>
          <a:p>
            <a:r>
              <a:rPr lang="en-US" baseline="0" dirty="0" smtClean="0"/>
              <a:t>In some ways, our experience started with datasets from external collaborators, such as the </a:t>
            </a:r>
            <a:r>
              <a:rPr lang="en-US" baseline="0" dirty="0" err="1" smtClean="0"/>
              <a:t>Dept</a:t>
            </a:r>
            <a:r>
              <a:rPr lang="en-US" baseline="0" dirty="0" smtClean="0"/>
              <a:t> of Health, and grew from there.</a:t>
            </a:r>
          </a:p>
        </p:txBody>
      </p:sp>
      <p:sp>
        <p:nvSpPr>
          <p:cNvPr id="4" name="Slide Number Placeholder 3"/>
          <p:cNvSpPr>
            <a:spLocks noGrp="1"/>
          </p:cNvSpPr>
          <p:nvPr>
            <p:ph type="sldNum" sz="quarter" idx="10"/>
          </p:nvPr>
        </p:nvSpPr>
        <p:spPr/>
        <p:txBody>
          <a:bodyPr/>
          <a:lstStyle/>
          <a:p>
            <a:fld id="{795E7D87-CD48-43C8-A7EA-8D4BB480ED50}" type="slidenum">
              <a:rPr lang="en-US" smtClean="0"/>
              <a:t>2</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isn’t a question of efficiency, but of</a:t>
            </a:r>
            <a:r>
              <a:rPr lang="en-US" baseline="0" dirty="0" smtClean="0"/>
              <a:t> existence.</a:t>
            </a:r>
            <a:endParaRPr lang="en-US" dirty="0" smtClean="0"/>
          </a:p>
          <a:p>
            <a:endParaRPr lang="en-US" dirty="0" smtClean="0"/>
          </a:p>
          <a:p>
            <a:r>
              <a:rPr lang="en-US" dirty="0" smtClean="0"/>
              <a:t>In the 5</a:t>
            </a:r>
            <a:r>
              <a:rPr lang="en-US" baseline="0" dirty="0" smtClean="0"/>
              <a:t> months </a:t>
            </a:r>
            <a:r>
              <a:rPr lang="en-US" dirty="0" smtClean="0"/>
              <a:t>before our involvement, they had recruited  zero patients.</a:t>
            </a:r>
          </a:p>
          <a:p>
            <a:endParaRPr lang="en-US" dirty="0" smtClean="0"/>
          </a:p>
          <a:p>
            <a:r>
              <a:rPr lang="en-US" dirty="0" smtClean="0"/>
              <a:t>In the 3 months since our involvement, they have consented</a:t>
            </a:r>
            <a:r>
              <a:rPr lang="en-US" baseline="0" dirty="0" smtClean="0"/>
              <a:t> six patients.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29</a:t>
            </a:fld>
            <a:endParaRPr lang="en-US"/>
          </a:p>
        </p:txBody>
      </p:sp>
    </p:spTree>
    <p:extLst>
      <p:ext uri="{BB962C8B-B14F-4D97-AF65-F5344CB8AC3E}">
        <p14:creationId xmlns:p14="http://schemas.microsoft.com/office/powerpoint/2010/main" val="341799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a:t>
            </a:r>
            <a:r>
              <a:rPr lang="en-US" sz="1200" b="0" i="0" kern="1200" baseline="0" dirty="0" smtClean="0">
                <a:solidFill>
                  <a:schemeClr val="tx1"/>
                </a:solidFill>
                <a:effectLst/>
                <a:latin typeface="+mn-lt"/>
                <a:ea typeface="+mn-ea"/>
                <a:cs typeface="+mn-cs"/>
              </a:rPr>
              <a:t> project </a:t>
            </a:r>
            <a:r>
              <a:rPr lang="en-US" sz="1200" b="0" i="0" kern="1200" dirty="0" smtClean="0">
                <a:solidFill>
                  <a:schemeClr val="tx1"/>
                </a:solidFill>
                <a:effectLst/>
                <a:latin typeface="+mn-lt"/>
                <a:ea typeface="+mn-ea"/>
                <a:cs typeface="+mn-cs"/>
              </a:rPr>
              <a:t>uses the CDW to detect the diagnostic complexity of the patient </a:t>
            </a:r>
            <a:r>
              <a:rPr lang="en-US" sz="1200" b="0" i="0" u="sng" kern="1200" dirty="0" smtClean="0">
                <a:solidFill>
                  <a:schemeClr val="tx1"/>
                </a:solidFill>
                <a:effectLst/>
                <a:latin typeface="+mn-lt"/>
                <a:ea typeface="+mn-ea"/>
                <a:cs typeface="+mn-cs"/>
              </a:rPr>
              <a:t>without manually reviewing the charts</a:t>
            </a:r>
            <a:r>
              <a:rPr lang="en-US" sz="1200" b="0" i="0" kern="1200" dirty="0" smtClean="0">
                <a:solidFill>
                  <a:schemeClr val="tx1"/>
                </a:solidFill>
                <a:effectLst/>
                <a:latin typeface="+mn-lt"/>
                <a:ea typeface="+mn-ea"/>
                <a:cs typeface="+mn-cs"/>
              </a:rPr>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is an example of a retrospective review that ultimately</a:t>
            </a:r>
            <a:r>
              <a:rPr lang="en-US" baseline="0" dirty="0" smtClean="0"/>
              <a:t> </a:t>
            </a:r>
            <a:r>
              <a:rPr lang="en-US" dirty="0" smtClean="0"/>
              <a:t>influenced a clinic’s internal organization and its goals. </a:t>
            </a:r>
            <a:r>
              <a:rPr lang="en-US" sz="1200" b="0" i="0" kern="1200" dirty="0" smtClean="0">
                <a:solidFill>
                  <a:schemeClr val="tx1"/>
                </a:solidFill>
                <a:effectLst/>
                <a:latin typeface="+mn-lt"/>
                <a:ea typeface="+mn-ea"/>
                <a:cs typeface="+mn-cs"/>
              </a:rPr>
              <a:t>The project started out as a research study, but became much bigger. The</a:t>
            </a:r>
            <a:r>
              <a:rPr lang="en-US" sz="1200" b="0" i="0" kern="1200" baseline="0" dirty="0" smtClean="0">
                <a:solidFill>
                  <a:schemeClr val="tx1"/>
                </a:solidFill>
                <a:effectLst/>
                <a:latin typeface="+mn-lt"/>
                <a:ea typeface="+mn-ea"/>
                <a:cs typeface="+mn-cs"/>
              </a:rPr>
              <a:t> new program </a:t>
            </a:r>
            <a:r>
              <a:rPr lang="en-US" sz="1200" b="0" i="0" kern="1200" dirty="0" smtClean="0">
                <a:solidFill>
                  <a:schemeClr val="tx1"/>
                </a:solidFill>
                <a:effectLst/>
                <a:latin typeface="+mn-lt"/>
                <a:ea typeface="+mn-ea"/>
                <a:cs typeface="+mn-cs"/>
              </a:rPr>
              <a:t>will be implemented as clinical services. A group of physicians are actively working on implementing a complex care clinic for outpatients.   “Complex care”, meaning</a:t>
            </a:r>
            <a:r>
              <a:rPr lang="en-US" sz="1200" b="0" i="0" kern="1200" baseline="0" dirty="0" smtClean="0">
                <a:solidFill>
                  <a:schemeClr val="tx1"/>
                </a:solidFill>
                <a:effectLst/>
                <a:latin typeface="+mn-lt"/>
                <a:ea typeface="+mn-ea"/>
                <a:cs typeface="+mn-cs"/>
              </a:rPr>
              <a:t> their diagnoses and treatments involve multiple body systems.</a:t>
            </a:r>
            <a:endParaRPr lang="en-US" dirty="0" smtClean="0"/>
          </a:p>
          <a:p>
            <a:endParaRPr lang="en-US" dirty="0" smtClean="0"/>
          </a:p>
          <a:p>
            <a:r>
              <a:rPr lang="en-US" dirty="0" smtClean="0"/>
              <a:t>{</a:t>
            </a:r>
            <a:r>
              <a:rPr lang="en-US" dirty="0" err="1" smtClean="0"/>
              <a:t>Manzilat</a:t>
            </a:r>
            <a:r>
              <a:rPr lang="en-US" dirty="0" smtClean="0"/>
              <a:t> Akande in Pediatrics}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31</a:t>
            </a:fld>
            <a:endParaRPr lang="en-US"/>
          </a:p>
        </p:txBody>
      </p:sp>
    </p:spTree>
    <p:extLst>
      <p:ext uri="{BB962C8B-B14F-4D97-AF65-F5344CB8AC3E}">
        <p14:creationId xmlns:p14="http://schemas.microsoft.com/office/powerpoint/2010/main" val="1191220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a:t>
            </a:r>
            <a:r>
              <a:rPr lang="en-US" sz="1200" b="0" i="0" kern="1200" baseline="0" dirty="0" smtClean="0">
                <a:solidFill>
                  <a:schemeClr val="tx1"/>
                </a:solidFill>
                <a:effectLst/>
                <a:latin typeface="+mn-lt"/>
                <a:ea typeface="+mn-ea"/>
                <a:cs typeface="+mn-cs"/>
              </a:rPr>
              <a:t> is a glimpse of the dx codes for seven patients.  Instead of selecting a subsample of clinic patients, then reviewing their charts, then manually and subjectively classifying them into buckets ...we leveraged existing coding systems and classification schemes.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First, a specific dx (3</a:t>
            </a:r>
            <a:r>
              <a:rPr lang="en-US" sz="1200" b="0" i="0" kern="1200" baseline="30000" dirty="0" smtClean="0">
                <a:solidFill>
                  <a:schemeClr val="tx1"/>
                </a:solidFill>
                <a:effectLst/>
                <a:latin typeface="+mn-lt"/>
                <a:ea typeface="+mn-ea"/>
                <a:cs typeface="+mn-cs"/>
              </a:rPr>
              <a:t>rd</a:t>
            </a:r>
            <a:r>
              <a:rPr lang="en-US" sz="1200" b="0" i="0" kern="1200" baseline="0" dirty="0" smtClean="0">
                <a:solidFill>
                  <a:schemeClr val="tx1"/>
                </a:solidFill>
                <a:effectLst/>
                <a:latin typeface="+mn-lt"/>
                <a:ea typeface="+mn-ea"/>
                <a:cs typeface="+mn-cs"/>
              </a:rPr>
              <a:t> column) is assigned to body systems (</a:t>
            </a:r>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cardio and/or </a:t>
            </a:r>
            <a:r>
              <a:rPr lang="en-US" sz="1200" b="0" i="0" kern="1200" baseline="0" dirty="0" err="1" smtClean="0">
                <a:solidFill>
                  <a:schemeClr val="tx1"/>
                </a:solidFill>
                <a:effectLst/>
                <a:latin typeface="+mn-lt"/>
                <a:ea typeface="+mn-ea"/>
                <a:cs typeface="+mn-cs"/>
              </a:rPr>
              <a:t>gi</a:t>
            </a:r>
            <a:r>
              <a:rPr lang="en-US" sz="1200" b="0" i="0" kern="1200" baseline="0" dirty="0" smtClean="0">
                <a:solidFill>
                  <a:schemeClr val="tx1"/>
                </a:solidFill>
                <a:effectLst/>
                <a:latin typeface="+mn-lt"/>
                <a:ea typeface="+mn-ea"/>
                <a:cs typeface="+mn-cs"/>
              </a:rPr>
              <a:t>) and whether it’s a chronic disease or not.  Then a second-layer scheme determines if the patient is “complex” or not and “chronic” or not.</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This approach</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reduces the manpower required to manually review and classify patients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reduces the subjective differences between human coders, and</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reduces the statistical variability from inferring the sample to the future population</a:t>
            </a:r>
          </a:p>
        </p:txBody>
      </p:sp>
      <p:sp>
        <p:nvSpPr>
          <p:cNvPr id="4" name="Slide Number Placeholder 3"/>
          <p:cNvSpPr>
            <a:spLocks noGrp="1"/>
          </p:cNvSpPr>
          <p:nvPr>
            <p:ph type="sldNum" sz="quarter" idx="10"/>
          </p:nvPr>
        </p:nvSpPr>
        <p:spPr/>
        <p:txBody>
          <a:bodyPr/>
          <a:lstStyle/>
          <a:p>
            <a:fld id="{372B4D55-8C27-4C2C-B1CD-E79AEC43B316}" type="slidenum">
              <a:rPr lang="en-US" smtClean="0"/>
              <a:t>32</a:t>
            </a:fld>
            <a:endParaRPr lang="en-US"/>
          </a:p>
        </p:txBody>
      </p:sp>
    </p:spTree>
    <p:extLst>
      <p:ext uri="{BB962C8B-B14F-4D97-AF65-F5344CB8AC3E}">
        <p14:creationId xmlns:p14="http://schemas.microsoft.com/office/powerpoint/2010/main" val="2504509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he </a:t>
            </a:r>
            <a:r>
              <a:rPr lang="en-US" baseline="0" dirty="0" err="1" smtClean="0"/>
              <a:t>dxs</a:t>
            </a:r>
            <a:r>
              <a:rPr lang="en-US" baseline="0" dirty="0" smtClean="0"/>
              <a:t> are collapsed across a patient in this dataset.  It’s one row per patient.</a:t>
            </a:r>
          </a:p>
          <a:p>
            <a:endParaRPr lang="en-US" baseline="0" dirty="0" smtClean="0"/>
          </a:p>
          <a:p>
            <a:r>
              <a:rPr lang="en-US" baseline="0" dirty="0" smtClean="0"/>
              <a:t>A manual approach would take weeks or months to process several hundred patients.  The programmatic approach completes 100k patients in a few minutes.  Because it handles much larger samples, you can pursue much smaller signals and complicated hypotheses.</a:t>
            </a:r>
            <a:endParaRPr lang="en-US" dirty="0" smtClean="0"/>
          </a:p>
          <a:p>
            <a:endParaRPr lang="en-US" dirty="0" smtClean="0"/>
          </a:p>
          <a:p>
            <a:r>
              <a:rPr lang="en-US" dirty="0" smtClean="0"/>
              <a:t>And we can rerun this daily if necessary with minimal additional cost &amp; time</a:t>
            </a:r>
            <a:r>
              <a:rPr lang="en-US" baseline="0" dirty="0" smtClean="0"/>
              <a:t> for each run.</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33</a:t>
            </a:fld>
            <a:endParaRPr lang="en-US"/>
          </a:p>
        </p:txBody>
      </p:sp>
    </p:spTree>
    <p:extLst>
      <p:ext uri="{BB962C8B-B14F-4D97-AF65-F5344CB8AC3E}">
        <p14:creationId xmlns:p14="http://schemas.microsoft.com/office/powerpoint/2010/main" val="318469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whole list</a:t>
            </a:r>
            <a:r>
              <a:rPr lang="en-US" baseline="0" dirty="0" smtClean="0"/>
              <a:t> of project-specific scripts that run on our secondary server.  The output typically goes to REDCap or a secured file server.</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34</a:t>
            </a:fld>
            <a:endParaRPr lang="en-US"/>
          </a:p>
        </p:txBody>
      </p:sp>
    </p:spTree>
    <p:extLst>
      <p:ext uri="{BB962C8B-B14F-4D97-AF65-F5344CB8AC3E}">
        <p14:creationId xmlns:p14="http://schemas.microsoft.com/office/powerpoint/2010/main" val="2001739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35</a:t>
            </a:fld>
            <a:endParaRPr lang="en-US"/>
          </a:p>
        </p:txBody>
      </p:sp>
    </p:spTree>
    <p:extLst>
      <p:ext uri="{BB962C8B-B14F-4D97-AF65-F5344CB8AC3E}">
        <p14:creationId xmlns:p14="http://schemas.microsoft.com/office/powerpoint/2010/main" val="3230688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project pulls from sources that most researchers have never accessed, such as </a:t>
            </a:r>
            <a:r>
              <a:rPr lang="en-US" sz="1200" b="0" i="0" kern="1200" dirty="0" err="1" smtClean="0">
                <a:solidFill>
                  <a:schemeClr val="tx1"/>
                </a:solidFill>
                <a:effectLst/>
                <a:latin typeface="+mn-lt"/>
                <a:ea typeface="+mn-ea"/>
                <a:cs typeface="+mn-cs"/>
              </a:rPr>
              <a:t>docdata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docimages</a:t>
            </a:r>
            <a:r>
              <a:rPr lang="en-US" sz="1200" b="0" i="0" kern="1200" dirty="0" smtClean="0">
                <a:solidFill>
                  <a:schemeClr val="tx1"/>
                </a:solidFill>
                <a:effectLst/>
                <a:latin typeface="+mn-lt"/>
                <a:ea typeface="+mn-ea"/>
                <a:cs typeface="+mn-cs"/>
              </a:rPr>
              <a:t>, and ‘external references’. …in addition to the usual things like </a:t>
            </a:r>
            <a:r>
              <a:rPr lang="en-US" sz="1200" b="0" i="0" kern="1200" dirty="0" err="1" smtClean="0">
                <a:solidFill>
                  <a:schemeClr val="tx1"/>
                </a:solidFill>
                <a:effectLst/>
                <a:latin typeface="+mn-lt"/>
                <a:ea typeface="+mn-ea"/>
                <a:cs typeface="+mn-cs"/>
              </a:rPr>
              <a:t>obs</a:t>
            </a:r>
            <a:r>
              <a:rPr lang="en-US" sz="1200" b="0" i="0" kern="1200" baseline="0" dirty="0" smtClean="0">
                <a:solidFill>
                  <a:schemeClr val="tx1"/>
                </a:solidFill>
                <a:effectLst/>
                <a:latin typeface="+mn-lt"/>
                <a:ea typeface="+mn-ea"/>
                <a:cs typeface="+mn-cs"/>
              </a:rPr>
              <a:t> and dx.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 much patient data exists in free-text notes, but it’s almost never used.  This includes text that humans type, but also includes all the labs that are dumped there without structure.  Sometimes the EMR will parse the labs and translate</a:t>
            </a:r>
            <a:r>
              <a:rPr lang="en-US" sz="1200" b="0" i="0" kern="1200" baseline="0" dirty="0" smtClean="0">
                <a:solidFill>
                  <a:schemeClr val="tx1"/>
                </a:solidFill>
                <a:effectLst/>
                <a:latin typeface="+mn-lt"/>
                <a:ea typeface="+mn-ea"/>
                <a:cs typeface="+mn-cs"/>
              </a:rPr>
              <a:t> them</a:t>
            </a:r>
            <a:r>
              <a:rPr lang="en-US" sz="1200" b="0" i="0" kern="1200" dirty="0" smtClean="0">
                <a:solidFill>
                  <a:schemeClr val="tx1"/>
                </a:solidFill>
                <a:effectLst/>
                <a:latin typeface="+mn-lt"/>
                <a:ea typeface="+mn-ea"/>
                <a:cs typeface="+mn-cs"/>
              </a:rPr>
              <a:t> to a structured and research-friendly format; but many times the labs</a:t>
            </a:r>
            <a:r>
              <a:rPr lang="en-US" sz="1200" b="0" i="0" kern="1200" baseline="0" dirty="0" smtClean="0">
                <a:solidFill>
                  <a:schemeClr val="tx1"/>
                </a:solidFill>
                <a:effectLst/>
                <a:latin typeface="+mn-lt"/>
                <a:ea typeface="+mn-ea"/>
                <a:cs typeface="+mn-cs"/>
              </a:rPr>
              <a:t> aren’t correctly identified, categorized, or parsed.  When that happens, we resort to digging out the lab info from the notes.</a:t>
            </a: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{PI: Jeanne Tung; Fellow: Zahra Nouri; pediatrics}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36</a:t>
            </a:fld>
            <a:endParaRPr lang="en-US"/>
          </a:p>
        </p:txBody>
      </p:sp>
    </p:spTree>
    <p:extLst>
      <p:ext uri="{BB962C8B-B14F-4D97-AF65-F5344CB8AC3E}">
        <p14:creationId xmlns:p14="http://schemas.microsoft.com/office/powerpoint/2010/main" val="3420752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37</a:t>
            </a:fld>
            <a:endParaRPr lang="en-US"/>
          </a:p>
        </p:txBody>
      </p:sp>
    </p:spTree>
    <p:extLst>
      <p:ext uri="{BB962C8B-B14F-4D97-AF65-F5344CB8AC3E}">
        <p14:creationId xmlns:p14="http://schemas.microsoft.com/office/powerpoint/2010/main" val="2026357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if you're hunting big funding, many people believe you'll need to include multiple sites/states.  For example </a:t>
            </a:r>
            <a:r>
              <a:rPr lang="en-US" sz="1200" b="0" kern="1200" dirty="0" err="1" smtClean="0">
                <a:solidFill>
                  <a:schemeClr val="tx1"/>
                </a:solidFill>
                <a:effectLst/>
                <a:latin typeface="+mn-lt"/>
                <a:ea typeface="+mn-ea"/>
                <a:cs typeface="+mn-cs"/>
              </a:rPr>
              <a:t>Cf</a:t>
            </a:r>
            <a:r>
              <a:rPr lang="en-US" sz="1200" b="0" kern="1200" dirty="0" smtClean="0">
                <a:solidFill>
                  <a:schemeClr val="tx1"/>
                </a:solidFill>
                <a:effectLst/>
                <a:latin typeface="+mn-lt"/>
                <a:ea typeface="+mn-ea"/>
                <a:cs typeface="+mn-cs"/>
              </a:rPr>
              <a:t> registry, sickle cell registry</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39</a:t>
            </a:fld>
            <a:endParaRPr lang="en-US"/>
          </a:p>
        </p:txBody>
      </p:sp>
    </p:spTree>
    <p:extLst>
      <p:ext uri="{BB962C8B-B14F-4D97-AF65-F5344CB8AC3E}">
        <p14:creationId xmlns:p14="http://schemas.microsoft.com/office/powerpoint/2010/main" val="427253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bullets produce</a:t>
            </a:r>
            <a:r>
              <a:rPr lang="en-US" baseline="0" dirty="0" smtClean="0"/>
              <a:t> the real difficulty.  There is so much heterogeneity over times, places, and staff.</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43</a:t>
            </a:fld>
            <a:endParaRPr lang="en-US"/>
          </a:p>
        </p:txBody>
      </p:sp>
    </p:spTree>
    <p:extLst>
      <p:ext uri="{BB962C8B-B14F-4D97-AF65-F5344CB8AC3E}">
        <p14:creationId xmlns:p14="http://schemas.microsoft.com/office/powerpoint/2010/main" val="3556570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staged &amp;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repeatedly for the same project.  Second, REDCap has a lot of momentum and adoption, so it’s become familiar to a lot of people on campus  --like those using it to collect research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We’ve always emphasized that we developed this to be as modular as possible.  If someone could benefit from a few columns, they don’t have to commit to the whole thing. This modular approach has paid off, and I’ll return to that in the last few slides.</a:t>
            </a:r>
          </a:p>
        </p:txBody>
      </p:sp>
      <p:sp>
        <p:nvSpPr>
          <p:cNvPr id="4" name="Slide Number Placeholder 3"/>
          <p:cNvSpPr>
            <a:spLocks noGrp="1"/>
          </p:cNvSpPr>
          <p:nvPr>
            <p:ph type="sldNum" sz="quarter" idx="10"/>
          </p:nvPr>
        </p:nvSpPr>
        <p:spPr/>
        <p:txBody>
          <a:bodyPr/>
          <a:lstStyle/>
          <a:p>
            <a:fld id="{9ED73DBF-282D-4756-9D64-E939A17BC891}" type="slidenum">
              <a:rPr lang="en-US" smtClean="0"/>
              <a:t>3</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44</a:t>
            </a:fld>
            <a:endParaRPr lang="en-US"/>
          </a:p>
        </p:txBody>
      </p:sp>
    </p:spTree>
    <p:extLst>
      <p:ext uri="{BB962C8B-B14F-4D97-AF65-F5344CB8AC3E}">
        <p14:creationId xmlns:p14="http://schemas.microsoft.com/office/powerpoint/2010/main" val="2428002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46</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working with two informatics groups on camps</a:t>
            </a:r>
            <a:r>
              <a:rPr lang="en-US" baseline="0" dirty="0" smtClean="0"/>
              <a:t> to consolidate a lot of</a:t>
            </a:r>
          </a:p>
          <a:p>
            <a:endParaRPr lang="en-US" baseline="0" dirty="0" smtClean="0"/>
          </a:p>
          <a:p>
            <a:r>
              <a:rPr lang="en-US" dirty="0" smtClean="0"/>
              <a:t>It will be hosted and maintained</a:t>
            </a:r>
            <a:r>
              <a:rPr lang="en-US" baseline="0" dirty="0" smtClean="0"/>
              <a:t> by a </a:t>
            </a:r>
            <a:r>
              <a:rPr lang="en-US" dirty="0" smtClean="0"/>
              <a:t>new IT group,</a:t>
            </a:r>
            <a:r>
              <a:rPr lang="en-US" baseline="0" dirty="0" smtClean="0"/>
              <a:t> directed by vet of the OU EMR.  They’re charged with building a warehouse for the whole campus, and they’ll likely take over the databases and pipeline code in the first three columns of our diagram.  They’ll provide a project-agnostic warehouse to us, to OU Physicians, and to the hospital.  The three groups will still develop our own downstream data lakes to support our specialized investigations.  Some of our derived products and stable pipeline will provide a jump, and they have things we could benefit from too.</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48</a:t>
            </a:fld>
            <a:endParaRPr lang="en-US"/>
          </a:p>
        </p:txBody>
      </p:sp>
    </p:spTree>
    <p:extLst>
      <p:ext uri="{BB962C8B-B14F-4D97-AF65-F5344CB8AC3E}">
        <p14:creationId xmlns:p14="http://schemas.microsoft.com/office/powerpoint/2010/main" val="40793008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342317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3817360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3585245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58</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the data sources for the research projects that we’ve assisted with.  Roughly in descending order of frequency. </a:t>
            </a:r>
            <a:endParaRPr lang="en-US" dirty="0" smtClean="0"/>
          </a:p>
          <a:p>
            <a:r>
              <a:rPr lang="en-US" dirty="0" smtClean="0"/>
              <a:t>Most of our projects</a:t>
            </a:r>
            <a:r>
              <a:rPr lang="en-US" baseline="0" dirty="0" smtClean="0"/>
              <a:t> involve inpatient EMRs, outpatient EMRs, and billing systems</a:t>
            </a:r>
            <a:r>
              <a:rPr lang="en-US" dirty="0" smtClean="0"/>
              <a:t>.</a:t>
            </a:r>
          </a:p>
          <a:p>
            <a:endParaRPr lang="en-US" baseline="0" dirty="0" smtClean="0"/>
          </a:p>
          <a:p>
            <a:r>
              <a:rPr lang="en-US" baseline="0" dirty="0" smtClean="0"/>
              <a:t>In some ways, our experience started with datasets from external collaborators, such as the </a:t>
            </a:r>
            <a:r>
              <a:rPr lang="en-US" baseline="0" dirty="0" err="1" smtClean="0"/>
              <a:t>Dept</a:t>
            </a:r>
            <a:r>
              <a:rPr lang="en-US" baseline="0" dirty="0" smtClean="0"/>
              <a:t> of Health, and grew from there.</a:t>
            </a:r>
          </a:p>
        </p:txBody>
      </p:sp>
      <p:sp>
        <p:nvSpPr>
          <p:cNvPr id="4" name="Slide Number Placeholder 3"/>
          <p:cNvSpPr>
            <a:spLocks noGrp="1"/>
          </p:cNvSpPr>
          <p:nvPr>
            <p:ph type="sldNum" sz="quarter" idx="10"/>
          </p:nvPr>
        </p:nvSpPr>
        <p:spPr/>
        <p:txBody>
          <a:bodyPr/>
          <a:lstStyle/>
          <a:p>
            <a:fld id="{795E7D87-CD48-43C8-A7EA-8D4BB480ED50}" type="slidenum">
              <a:rPr lang="en-US" smtClean="0"/>
              <a:t>4</a:t>
            </a:fld>
            <a:endParaRPr lang="en-US"/>
          </a:p>
        </p:txBody>
      </p:sp>
    </p:spTree>
    <p:extLst>
      <p:ext uri="{BB962C8B-B14F-4D97-AF65-F5344CB8AC3E}">
        <p14:creationId xmlns:p14="http://schemas.microsoft.com/office/powerpoint/2010/main" val="1594876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77</a:t>
            </a:fld>
            <a:endParaRPr lang="en-US"/>
          </a:p>
        </p:txBody>
      </p:sp>
    </p:spTree>
    <p:extLst>
      <p:ext uri="{BB962C8B-B14F-4D97-AF65-F5344CB8AC3E}">
        <p14:creationId xmlns:p14="http://schemas.microsoft.com/office/powerpoint/2010/main" val="89279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78</a:t>
            </a:fld>
            <a:endParaRPr lang="en-US"/>
          </a:p>
        </p:txBody>
      </p:sp>
    </p:spTree>
    <p:extLst>
      <p:ext uri="{BB962C8B-B14F-4D97-AF65-F5344CB8AC3E}">
        <p14:creationId xmlns:p14="http://schemas.microsoft.com/office/powerpoint/2010/main" val="1203423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smtClean="0"/>
              <a:t>Here’s a clinical outcome project that has very little overlap with the</a:t>
            </a:r>
            <a:r>
              <a:rPr lang="en-US" sz="4000" baseline="0" dirty="0" smtClean="0"/>
              <a:t> projects discussed so far.  We’ve found that the CDW supports a broad range of departments, outcomes, and scopes.</a:t>
            </a:r>
            <a:endParaRPr lang="en-US" sz="4000" dirty="0"/>
          </a:p>
        </p:txBody>
      </p:sp>
      <p:sp>
        <p:nvSpPr>
          <p:cNvPr id="4" name="Slide Number Placeholder 3"/>
          <p:cNvSpPr>
            <a:spLocks noGrp="1"/>
          </p:cNvSpPr>
          <p:nvPr>
            <p:ph type="sldNum" sz="quarter" idx="10"/>
          </p:nvPr>
        </p:nvSpPr>
        <p:spPr/>
        <p:txBody>
          <a:bodyPr/>
          <a:lstStyle/>
          <a:p>
            <a:fld id="{372B4D55-8C27-4C2C-B1CD-E79AEC43B316}" type="slidenum">
              <a:rPr lang="en-US" smtClean="0"/>
              <a:t>81</a:t>
            </a:fld>
            <a:endParaRPr lang="en-US"/>
          </a:p>
        </p:txBody>
      </p:sp>
    </p:spTree>
    <p:extLst>
      <p:ext uri="{BB962C8B-B14F-4D97-AF65-F5344CB8AC3E}">
        <p14:creationId xmlns:p14="http://schemas.microsoft.com/office/powerpoint/2010/main" val="3427471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82</a:t>
            </a:fld>
            <a:endParaRPr lang="en-US"/>
          </a:p>
        </p:txBody>
      </p:sp>
    </p:spTree>
    <p:extLst>
      <p:ext uri="{BB962C8B-B14F-4D97-AF65-F5344CB8AC3E}">
        <p14:creationId xmlns:p14="http://schemas.microsoft.com/office/powerpoint/2010/main" val="1868929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“Learning Health Systems” part is a passion of Matt Atkins, the head of Informatics at OU Physicians I</a:t>
            </a:r>
            <a:r>
              <a:rPr lang="en-US" baseline="0" dirty="0" smtClean="0"/>
              <a:t> mentioned in the previous slide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83</a:t>
            </a:fld>
            <a:endParaRPr lang="en-US"/>
          </a:p>
        </p:txBody>
      </p:sp>
    </p:spTree>
    <p:extLst>
      <p:ext uri="{BB962C8B-B14F-4D97-AF65-F5344CB8AC3E}">
        <p14:creationId xmlns:p14="http://schemas.microsoft.com/office/powerpoint/2010/main" val="935316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85</a:t>
            </a:fld>
            <a:endParaRPr lang="en-US"/>
          </a:p>
        </p:txBody>
      </p:sp>
    </p:spTree>
    <p:extLst>
      <p:ext uri="{BB962C8B-B14F-4D97-AF65-F5344CB8AC3E}">
        <p14:creationId xmlns:p14="http://schemas.microsoft.com/office/powerpoint/2010/main" val="1032559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group, the BBMC, is a core of ~6 faculty statisticians and</a:t>
            </a:r>
            <a:r>
              <a:rPr lang="en-US" baseline="0" dirty="0" smtClean="0"/>
              <a:t> another ~10 staff with skills in health administration, analysis, research, and data science.</a:t>
            </a:r>
          </a:p>
          <a:p>
            <a:endParaRPr lang="en-US" baseline="0" dirty="0" smtClean="0"/>
          </a:p>
          <a:p>
            <a:r>
              <a:rPr lang="en-US" baseline="0" dirty="0" smtClean="0"/>
              <a:t>When we receive a request involving the CDW, it’s reviewed by a triage team and assigned to a mix of people.  We assist with the project (ideally while the proposal is being written –not after it’s submitted).  Some of the time we’re also the statisticians, and some of the time the PI has their own statistician or is collaborating with a group like Julie’s.  </a:t>
            </a:r>
          </a:p>
          <a:p>
            <a:endParaRPr lang="en-US" baseline="0" dirty="0" smtClean="0"/>
          </a:p>
          <a:p>
            <a:r>
              <a:rPr lang="en-US" baseline="0" dirty="0" smtClean="0"/>
              <a:t>For a one-time retrospective research project, the output is usually a secured CSV.  For a project requiring rolling enrollment, we deploy updates every morning with REDCap and dynamic html reports.</a:t>
            </a:r>
          </a:p>
          <a:p>
            <a:endParaRPr lang="en-US" baseline="0" dirty="0" smtClean="0"/>
          </a:p>
          <a:p>
            <a:r>
              <a:rPr lang="en-US" baseline="0" dirty="0" smtClean="0"/>
              <a:t>I have few friends managing the CDWs of other universities.  When we compare our situations, the biggest differences arise from the fact that our CDW was created by a group that’s primarily statisticians &amp; researchers, as opposed to being created by an IT group that brings in outside statisticians.  Pros &amp; cons to each origin story.  If you see differences between our approach and other institutions, this is a big reason.</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a:t>
            </a:fld>
            <a:endParaRPr lang="en-US"/>
          </a:p>
        </p:txBody>
      </p:sp>
    </p:spTree>
    <p:extLst>
      <p:ext uri="{BB962C8B-B14F-4D97-AF65-F5344CB8AC3E}">
        <p14:creationId xmlns:p14="http://schemas.microsoft.com/office/powerpoint/2010/main" val="2461015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list of the CDW projects so far.  Some were wrapped</a:t>
            </a:r>
            <a:r>
              <a:rPr lang="en-US" baseline="0" dirty="0" smtClean="0"/>
              <a:t> up in less than a day.  Some, like POPS, have been ongoing for 1.5 years.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6</a:t>
            </a:fld>
            <a:endParaRPr lang="en-US"/>
          </a:p>
        </p:txBody>
      </p:sp>
    </p:spTree>
    <p:extLst>
      <p:ext uri="{BB962C8B-B14F-4D97-AF65-F5344CB8AC3E}">
        <p14:creationId xmlns:p14="http://schemas.microsoft.com/office/powerpoint/2010/main" val="151795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services we provide.  This roughly reflects</a:t>
            </a:r>
            <a:r>
              <a:rPr lang="en-US" baseline="0" dirty="0" smtClean="0"/>
              <a:t> the needs of the campus, but it’s not one-to-one.  For example, I’m sure there are still a lot of manual chart reviews to create eligibility lists.  Also, there are several groups on campus, like BERD, that are great at analyzing the outcomes once the datasets is delivered in a suitable format.</a:t>
            </a:r>
          </a:p>
          <a:p>
            <a:endParaRPr lang="en-US" dirty="0" smtClean="0"/>
          </a:p>
          <a:p>
            <a:pPr marL="228600" indent="-228600">
              <a:buAutoNum type="arabicPeriod"/>
            </a:pPr>
            <a:r>
              <a:rPr lang="en-US" baseline="0" dirty="0" smtClean="0"/>
              <a:t>As PIs decide how big of a bite to take, some come to us to get a feel for the counts of patients meeting the conditions of interest.  These tasks typically not too heavy, so we can complete most within a day.</a:t>
            </a:r>
          </a:p>
          <a:p>
            <a:pPr marL="228600" indent="-228600">
              <a:buAutoNum type="arabicPeriod"/>
            </a:pPr>
            <a:r>
              <a:rPr lang="en-US" dirty="0" smtClean="0"/>
              <a:t>One-time eligibility is</a:t>
            </a:r>
            <a:r>
              <a:rPr lang="en-US" baseline="0" dirty="0" smtClean="0"/>
              <a:t> requested </a:t>
            </a:r>
            <a:r>
              <a:rPr lang="en-US" dirty="0" smtClean="0"/>
              <a:t>a lot, partly because we’ve built</a:t>
            </a:r>
            <a:r>
              <a:rPr lang="en-US" baseline="0" dirty="0" smtClean="0"/>
              <a:t> a little reputation around it.  And virtually all projects need that patient pool defined.  To create this pool our code doesn’t change much between active studies and retrospective studies.  We’ve designed our pipeline to reuse a lot.</a:t>
            </a:r>
          </a:p>
          <a:p>
            <a:pPr marL="228600" indent="-228600">
              <a:buAutoNum type="arabicPeriod"/>
            </a:pPr>
            <a:r>
              <a:rPr lang="en-US" baseline="0" dirty="0" smtClean="0"/>
              <a:t>If it’s not a one-time enrollment, it’s typically then an ongoing recruitment. That takes more time because a lot of factors need to be incorporated to keep it efficient for humans to process.  And even if it took zero seconds to develop, that daily automation inevitably requires some maintenance as those eligibility lists are deployed every morning.  Although most mornings, the automation is smooth and it’s a simple check for a human to review everything passed.</a:t>
            </a:r>
          </a:p>
          <a:p>
            <a:pPr marL="228600" indent="-228600">
              <a:buAutoNum type="arabicPeriod"/>
            </a:pPr>
            <a:r>
              <a:rPr lang="en-US" baseline="0" dirty="0" smtClean="0"/>
              <a:t>Clinical outcomes is what I thought would soak up the majority of our time, but that’s been fairly manageable so far.</a:t>
            </a:r>
          </a:p>
          <a:p>
            <a:pPr marL="228600" indent="-228600">
              <a:buAutoNum type="arabicPeriod"/>
            </a:pPr>
            <a:r>
              <a:rPr lang="en-US" baseline="0" dirty="0" smtClean="0"/>
              <a:t>And occasionally we get administrative and program </a:t>
            </a:r>
            <a:r>
              <a:rPr lang="en-US" baseline="0" dirty="0" err="1" smtClean="0"/>
              <a:t>eval</a:t>
            </a:r>
            <a:r>
              <a:rPr lang="en-US" baseline="0" dirty="0" smtClean="0"/>
              <a:t> tasks that fit inside a larger research project.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9</a:t>
            </a:fld>
            <a:endParaRPr lang="en-US"/>
          </a:p>
        </p:txBody>
      </p:sp>
    </p:spTree>
    <p:extLst>
      <p:ext uri="{BB962C8B-B14F-4D97-AF65-F5344CB8AC3E}">
        <p14:creationId xmlns:p14="http://schemas.microsoft.com/office/powerpoint/2010/main" val="87129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short, we work closely with the oversight boards to</a:t>
            </a:r>
            <a:r>
              <a:rPr lang="en-US" baseline="0" dirty="0" smtClean="0"/>
              <a:t> maintain compliance &amp; improve efficiency.  A new governance board is being created that’s co-chair by the informatics heads of the hospital and of the clinics.  I’m excited that this will speed up parts of our process for those studies that don’t require an IRB.</a:t>
            </a:r>
          </a:p>
          <a:p>
            <a:endParaRPr lang="en-US" baseline="0" dirty="0" smtClean="0"/>
          </a:p>
          <a:p>
            <a:r>
              <a:rPr lang="en-US" baseline="0" dirty="0" smtClean="0"/>
              <a:t>[8 min cumulative]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10</a:t>
            </a:fld>
            <a:endParaRPr lang="en-US"/>
          </a:p>
        </p:txBody>
      </p:sp>
    </p:spTree>
    <p:extLst>
      <p:ext uri="{BB962C8B-B14F-4D97-AF65-F5344CB8AC3E}">
        <p14:creationId xmlns:p14="http://schemas.microsoft.com/office/powerpoint/2010/main" val="369336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middle part of my</a:t>
            </a:r>
            <a:r>
              <a:rPr lang="en-US" baseline="0" dirty="0" smtClean="0"/>
              <a:t> talk, </a:t>
            </a:r>
            <a:r>
              <a:rPr lang="en-US" dirty="0" smtClean="0"/>
              <a:t>I’d like to summarize the </a:t>
            </a:r>
            <a:r>
              <a:rPr lang="en-US" baseline="0" dirty="0" smtClean="0"/>
              <a:t>prototypical studies that span our spectrum.  And start with a big one that has lots of features we reuse in many smaller projects. Consequently their turn around is faster and thoroughness/quality is higher.</a:t>
            </a:r>
          </a:p>
          <a:p>
            <a:endParaRPr lang="en-US" baseline="0" dirty="0" smtClean="0"/>
          </a:p>
          <a:p>
            <a:r>
              <a:rPr lang="en-US" baseline="0" dirty="0" smtClean="0"/>
              <a:t>This POPS study …</a:t>
            </a:r>
          </a:p>
        </p:txBody>
      </p:sp>
      <p:sp>
        <p:nvSpPr>
          <p:cNvPr id="4" name="Slide Number Placeholder 3"/>
          <p:cNvSpPr>
            <a:spLocks noGrp="1"/>
          </p:cNvSpPr>
          <p:nvPr>
            <p:ph type="sldNum" sz="quarter" idx="10"/>
          </p:nvPr>
        </p:nvSpPr>
        <p:spPr/>
        <p:txBody>
          <a:bodyPr/>
          <a:lstStyle/>
          <a:p>
            <a:fld id="{372B4D55-8C27-4C2C-B1CD-E79AEC43B316}" type="slidenum">
              <a:rPr lang="en-US" smtClean="0"/>
              <a:t>11</a:t>
            </a:fld>
            <a:endParaRPr lang="en-US"/>
          </a:p>
        </p:txBody>
      </p:sp>
    </p:spTree>
    <p:extLst>
      <p:ext uri="{BB962C8B-B14F-4D97-AF65-F5344CB8AC3E}">
        <p14:creationId xmlns:p14="http://schemas.microsoft.com/office/powerpoint/2010/main" val="2337077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421800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6/24/2020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6/24/2020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6/24/2020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6/24/2020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6/24/2020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6/24/2020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6/24/2020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Data" Target="../diagrams/data4.xml"/><Relationship Id="rId3" Type="http://schemas.openxmlformats.org/officeDocument/2006/relationships/diagramLayout" Target="../diagrams/layout1.xml"/><Relationship Id="rId21" Type="http://schemas.openxmlformats.org/officeDocument/2006/relationships/diagramColors" Target="../diagrams/colors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30.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QuickStyle" Target="../diagrams/quickStyle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Layout" Target="../diagrams/layout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microsoft.com/office/2007/relationships/diagramDrawing" Target="../diagrams/drawing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project-emerse.or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iths.org/" TargetMode="External"/><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ouhsc.edu/bbmc/" TargetMode="External"/><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ouhsc.edu/bbmc/"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298718"/>
          </a:xfrm>
        </p:spPr>
        <p:txBody>
          <a:bodyPr>
            <a:noAutofit/>
          </a:bodyPr>
          <a:lstStyle/>
          <a:p>
            <a:r>
              <a:rPr lang="en-US" sz="4800" dirty="0" smtClean="0">
                <a:solidFill>
                  <a:srgbClr val="0070C0"/>
                </a:solidFill>
              </a:rPr>
              <a:t>Leveraging OUHSC</a:t>
            </a:r>
            <a:br>
              <a:rPr lang="en-US" sz="4800" dirty="0" smtClean="0">
                <a:solidFill>
                  <a:srgbClr val="0070C0"/>
                </a:solidFill>
              </a:rPr>
            </a:br>
            <a:r>
              <a:rPr lang="en-US" sz="4800" dirty="0" smtClean="0">
                <a:solidFill>
                  <a:srgbClr val="0070C0"/>
                </a:solidFill>
              </a:rPr>
              <a:t>Clinical Data Warehouse</a:t>
            </a:r>
            <a:br>
              <a:rPr lang="en-US" sz="4800" dirty="0" smtClean="0">
                <a:solidFill>
                  <a:srgbClr val="0070C0"/>
                </a:solidFill>
              </a:rPr>
            </a:br>
            <a:r>
              <a:rPr lang="en-US" sz="4800" dirty="0" smtClean="0">
                <a:solidFill>
                  <a:srgbClr val="0070C0"/>
                </a:solidFill>
              </a:rPr>
              <a:t>to Inform Research &amp; Practice</a:t>
            </a:r>
            <a:endParaRPr lang="en-US" sz="8800" dirty="0">
              <a:solidFill>
                <a:srgbClr val="0070C0"/>
              </a:solidFill>
            </a:endParaRPr>
          </a:p>
        </p:txBody>
      </p:sp>
      <p:sp>
        <p:nvSpPr>
          <p:cNvPr id="14" name="Subtitle 13"/>
          <p:cNvSpPr>
            <a:spLocks noGrp="1"/>
          </p:cNvSpPr>
          <p:nvPr>
            <p:ph type="subTitle" idx="1"/>
          </p:nvPr>
        </p:nvSpPr>
        <p:spPr>
          <a:xfrm>
            <a:off x="1066800" y="3813693"/>
            <a:ext cx="10058400" cy="2476738"/>
          </a:xfrm>
        </p:spPr>
        <p:txBody>
          <a:bodyPr>
            <a:normAutofit fontScale="92500" lnSpcReduction="20000"/>
          </a:bodyPr>
          <a:lstStyle/>
          <a:p>
            <a:r>
              <a:rPr lang="en-US" sz="2200" dirty="0" smtClean="0"/>
              <a:t>Will Beasley, </a:t>
            </a:r>
            <a:r>
              <a:rPr lang="en-US" sz="2200" dirty="0"/>
              <a:t>PhD</a:t>
            </a:r>
          </a:p>
          <a:p>
            <a:r>
              <a:rPr lang="en-US" sz="2200" dirty="0"/>
              <a:t>Ashley Thumann, MHA</a:t>
            </a:r>
          </a:p>
          <a:p>
            <a:r>
              <a:rPr lang="en-US" sz="2200" dirty="0" smtClean="0"/>
              <a:t>Wale Oluborode, MD, MPH</a:t>
            </a:r>
          </a:p>
          <a:p>
            <a:r>
              <a:rPr lang="en-US" sz="2200" dirty="0" smtClean="0"/>
              <a:t>David </a:t>
            </a:r>
            <a:r>
              <a:rPr lang="en-US" sz="2200" dirty="0"/>
              <a:t>Bard, PhD</a:t>
            </a:r>
          </a:p>
          <a:p>
            <a:r>
              <a:rPr lang="en-US" sz="2200" dirty="0" smtClean="0"/>
              <a:t>University </a:t>
            </a:r>
            <a:r>
              <a:rPr lang="en-US" sz="2200" dirty="0"/>
              <a:t>of Oklahoma HSC</a:t>
            </a:r>
          </a:p>
          <a:p>
            <a:r>
              <a:rPr lang="en-US" sz="2200" dirty="0"/>
              <a:t>Biomedical &amp; Behavioral Methodology </a:t>
            </a:r>
            <a:r>
              <a:rPr lang="en-US" sz="2200" dirty="0" smtClean="0"/>
              <a:t>Core (BBMC)</a:t>
            </a:r>
          </a:p>
          <a:p>
            <a:r>
              <a:rPr lang="en-US" sz="2200" dirty="0" smtClean="0"/>
              <a:t>June 2020</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19985"/>
            <a:ext cx="10515600" cy="640416"/>
          </a:xfrm>
        </p:spPr>
        <p:txBody>
          <a:bodyPr>
            <a:normAutofit/>
          </a:bodyPr>
          <a:lstStyle/>
          <a:p>
            <a:r>
              <a:rPr lang="en-US" sz="3600" b="1" i="1" dirty="0">
                <a:solidFill>
                  <a:srgbClr val="0070C0"/>
                </a:solidFill>
              </a:rPr>
              <a:t>IRB and Privacy Review Guidance</a:t>
            </a:r>
          </a:p>
        </p:txBody>
      </p:sp>
      <p:sp>
        <p:nvSpPr>
          <p:cNvPr id="3" name="Content Placeholder 2"/>
          <p:cNvSpPr>
            <a:spLocks noGrp="1"/>
          </p:cNvSpPr>
          <p:nvPr>
            <p:ph idx="1"/>
          </p:nvPr>
        </p:nvSpPr>
        <p:spPr>
          <a:xfrm>
            <a:off x="88900" y="660402"/>
            <a:ext cx="12103099" cy="6197598"/>
          </a:xfrm>
        </p:spPr>
        <p:txBody>
          <a:bodyPr>
            <a:noAutofit/>
          </a:bodyPr>
          <a:lstStyle/>
          <a:p>
            <a:r>
              <a:rPr lang="en-US" sz="2400" dirty="0" smtClean="0">
                <a:solidFill>
                  <a:schemeClr val="bg1">
                    <a:lumMod val="50000"/>
                  </a:schemeClr>
                </a:solidFill>
              </a:rPr>
              <a:t>Requests that are preparatory to research </a:t>
            </a:r>
            <a:r>
              <a:rPr lang="en-US" sz="2400" dirty="0">
                <a:solidFill>
                  <a:schemeClr val="bg1">
                    <a:lumMod val="50000"/>
                  </a:schemeClr>
                </a:solidFill>
              </a:rPr>
              <a:t>must be submitted to the IRB/University Privacy </a:t>
            </a:r>
            <a:r>
              <a:rPr lang="en-US" sz="2400" dirty="0" smtClean="0">
                <a:solidFill>
                  <a:schemeClr val="bg1">
                    <a:lumMod val="50000"/>
                  </a:schemeClr>
                </a:solidFill>
              </a:rPr>
              <a:t>Board for review and approval.</a:t>
            </a:r>
          </a:p>
          <a:p>
            <a:endParaRPr lang="en-US" sz="2400" dirty="0" smtClean="0">
              <a:solidFill>
                <a:schemeClr val="bg1">
                  <a:lumMod val="50000"/>
                </a:schemeClr>
              </a:solidFill>
            </a:endParaRPr>
          </a:p>
          <a:p>
            <a:r>
              <a:rPr lang="en-US" sz="2400" dirty="0" smtClean="0">
                <a:solidFill>
                  <a:schemeClr val="bg1">
                    <a:lumMod val="50000"/>
                  </a:schemeClr>
                </a:solidFill>
              </a:rPr>
              <a:t>Program Evaluation, CQI, &amp; Feasibility Assessments:</a:t>
            </a:r>
          </a:p>
          <a:p>
            <a:pPr lvl="1"/>
            <a:r>
              <a:rPr lang="en-US" sz="2000" dirty="0" smtClean="0">
                <a:solidFill>
                  <a:schemeClr val="bg1">
                    <a:lumMod val="50000"/>
                  </a:schemeClr>
                </a:solidFill>
              </a:rPr>
              <a:t>If PHI is </a:t>
            </a:r>
            <a:r>
              <a:rPr lang="en-US" sz="2000" b="1" u="sng" dirty="0" smtClean="0">
                <a:solidFill>
                  <a:schemeClr val="bg1">
                    <a:lumMod val="50000"/>
                  </a:schemeClr>
                </a:solidFill>
              </a:rPr>
              <a:t>NOT</a:t>
            </a:r>
            <a:r>
              <a:rPr lang="en-US" sz="2000" dirty="0" smtClean="0">
                <a:solidFill>
                  <a:schemeClr val="bg1">
                    <a:lumMod val="50000"/>
                  </a:schemeClr>
                </a:solidFill>
              </a:rPr>
              <a:t> included, it is generally not considered human subjects research.</a:t>
            </a:r>
          </a:p>
          <a:p>
            <a:pPr lvl="1"/>
            <a:r>
              <a:rPr lang="en-US" sz="2000" dirty="0" smtClean="0">
                <a:solidFill>
                  <a:schemeClr val="bg1">
                    <a:lumMod val="50000"/>
                  </a:schemeClr>
                </a:solidFill>
              </a:rPr>
              <a:t>A determination of human subjects research (DHSR) may be submitted to the IRB.</a:t>
            </a:r>
          </a:p>
          <a:p>
            <a:pPr lvl="1"/>
            <a:r>
              <a:rPr lang="en-US" sz="2000" dirty="0" smtClean="0">
                <a:solidFill>
                  <a:schemeClr val="bg1">
                    <a:lumMod val="50000"/>
                  </a:schemeClr>
                </a:solidFill>
              </a:rPr>
              <a:t>Aggregate data may be provided without an IRB submission.</a:t>
            </a:r>
          </a:p>
          <a:p>
            <a:endParaRPr lang="en-US" sz="2400" dirty="0" smtClean="0">
              <a:solidFill>
                <a:schemeClr val="bg1">
                  <a:lumMod val="50000"/>
                </a:schemeClr>
              </a:solidFill>
            </a:endParaRPr>
          </a:p>
          <a:p>
            <a:r>
              <a:rPr lang="en-US" sz="2400" dirty="0" smtClean="0">
                <a:solidFill>
                  <a:schemeClr val="bg1">
                    <a:lumMod val="50000"/>
                  </a:schemeClr>
                </a:solidFill>
              </a:rPr>
              <a:t>The following activities are </a:t>
            </a:r>
            <a:r>
              <a:rPr lang="en-US" sz="2400" b="1" u="sng" dirty="0" smtClean="0">
                <a:solidFill>
                  <a:schemeClr val="bg1">
                    <a:lumMod val="50000"/>
                  </a:schemeClr>
                </a:solidFill>
              </a:rPr>
              <a:t>NOT</a:t>
            </a:r>
            <a:r>
              <a:rPr lang="en-US" sz="2400" dirty="0" smtClean="0">
                <a:solidFill>
                  <a:schemeClr val="bg1">
                    <a:lumMod val="50000"/>
                  </a:schemeClr>
                </a:solidFill>
              </a:rPr>
              <a:t> human subjects research:</a:t>
            </a:r>
          </a:p>
          <a:p>
            <a:pPr lvl="1"/>
            <a:r>
              <a:rPr lang="en-US" sz="2000" dirty="0">
                <a:solidFill>
                  <a:schemeClr val="bg1">
                    <a:lumMod val="50000"/>
                  </a:schemeClr>
                </a:solidFill>
              </a:rPr>
              <a:t>Classroom evaluation activities when assessment involves regular classroom activities and the results of the evaluation process are intended to be used for the sole purpose of enhancing teaching practices of the </a:t>
            </a:r>
            <a:r>
              <a:rPr lang="en-US" sz="2000" dirty="0" smtClean="0">
                <a:solidFill>
                  <a:schemeClr val="bg1">
                    <a:lumMod val="50000"/>
                  </a:schemeClr>
                </a:solidFill>
              </a:rPr>
              <a:t>instructor</a:t>
            </a:r>
            <a:endParaRPr lang="en-US" sz="2000" dirty="0">
              <a:solidFill>
                <a:schemeClr val="bg1">
                  <a:lumMod val="50000"/>
                </a:schemeClr>
              </a:solidFill>
            </a:endParaRPr>
          </a:p>
          <a:p>
            <a:pPr lvl="1"/>
            <a:r>
              <a:rPr lang="en-US" sz="2000" dirty="0">
                <a:solidFill>
                  <a:schemeClr val="bg1">
                    <a:lumMod val="50000"/>
                  </a:schemeClr>
                </a:solidFill>
              </a:rPr>
              <a:t>Quality improvement activities designed to enhance functionality of a department or campus program provided that results are not intended to be shared outside of the </a:t>
            </a:r>
            <a:r>
              <a:rPr lang="en-US" sz="2000" dirty="0" smtClean="0">
                <a:solidFill>
                  <a:schemeClr val="bg1">
                    <a:lumMod val="50000"/>
                  </a:schemeClr>
                </a:solidFill>
              </a:rPr>
              <a:t>University</a:t>
            </a:r>
            <a:endParaRPr lang="en-US" sz="2000" dirty="0">
              <a:solidFill>
                <a:schemeClr val="bg1">
                  <a:lumMod val="50000"/>
                </a:schemeClr>
              </a:solidFill>
            </a:endParaRPr>
          </a:p>
          <a:p>
            <a:pPr lvl="1"/>
            <a:r>
              <a:rPr lang="en-US" sz="2000" dirty="0">
                <a:solidFill>
                  <a:schemeClr val="bg1">
                    <a:lumMod val="50000"/>
                  </a:schemeClr>
                </a:solidFill>
              </a:rPr>
              <a:t>Program </a:t>
            </a:r>
            <a:r>
              <a:rPr lang="en-US" sz="2000" dirty="0" smtClean="0">
                <a:solidFill>
                  <a:schemeClr val="bg1">
                    <a:lumMod val="50000"/>
                  </a:schemeClr>
                </a:solidFill>
              </a:rPr>
              <a:t>evaluations</a:t>
            </a:r>
            <a:endParaRPr lang="en-US" sz="2000" dirty="0">
              <a:solidFill>
                <a:schemeClr val="bg1">
                  <a:lumMod val="50000"/>
                </a:schemeClr>
              </a:solidFill>
            </a:endParaRPr>
          </a:p>
          <a:p>
            <a:pPr lvl="1"/>
            <a:r>
              <a:rPr lang="en-US" sz="2000" dirty="0">
                <a:solidFill>
                  <a:schemeClr val="bg1">
                    <a:lumMod val="50000"/>
                  </a:schemeClr>
                </a:solidFill>
              </a:rPr>
              <a:t>Public health practice surveillance </a:t>
            </a:r>
            <a:r>
              <a:rPr lang="en-US" sz="2000" dirty="0" smtClean="0">
                <a:solidFill>
                  <a:schemeClr val="bg1">
                    <a:lumMod val="50000"/>
                  </a:schemeClr>
                </a:solidFill>
              </a:rPr>
              <a:t>activities</a:t>
            </a:r>
            <a:endParaRPr lang="en-US" sz="2000" dirty="0">
              <a:solidFill>
                <a:schemeClr val="bg1">
                  <a:lumMod val="50000"/>
                </a:schemeClr>
              </a:solidFill>
            </a:endParaRPr>
          </a:p>
        </p:txBody>
      </p:sp>
    </p:spTree>
    <p:extLst>
      <p:ext uri="{BB962C8B-B14F-4D97-AF65-F5344CB8AC3E}">
        <p14:creationId xmlns:p14="http://schemas.microsoft.com/office/powerpoint/2010/main" val="10455301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3"/>
          <a:stretch>
            <a:fillRect/>
          </a:stretch>
        </p:blipFill>
        <p:spPr>
          <a:xfrm>
            <a:off x="6990581" y="3923423"/>
            <a:ext cx="5248920" cy="2552189"/>
          </a:xfrm>
          <a:prstGeom prst="rect">
            <a:avLst/>
          </a:prstGeom>
        </p:spPr>
      </p:pic>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Efficiency: </a:t>
            </a:r>
            <a:r>
              <a:rPr lang="en-US" sz="3200" dirty="0">
                <a:solidFill>
                  <a:srgbClr val="0070C0"/>
                </a:solidFill>
              </a:rPr>
              <a:t>fewer patients, quicker review, less redundancy </a:t>
            </a: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50785"/>
          <a:stretch/>
        </p:blipFill>
        <p:spPr>
          <a:xfrm>
            <a:off x="2078392" y="931756"/>
            <a:ext cx="3747874" cy="5804079"/>
          </a:xfrm>
          <a:prstGeom prst="rect">
            <a:avLst/>
          </a:prstGeom>
        </p:spPr>
      </p:pic>
      <p:sp>
        <p:nvSpPr>
          <p:cNvPr id="6" name="Title 5"/>
          <p:cNvSpPr>
            <a:spLocks noGrp="1"/>
          </p:cNvSpPr>
          <p:nvPr>
            <p:ph type="title"/>
          </p:nvPr>
        </p:nvSpPr>
        <p:spPr>
          <a:xfrm>
            <a:off x="813033" y="72088"/>
            <a:ext cx="10515600" cy="859668"/>
          </a:xfrm>
        </p:spPr>
        <p:txBody>
          <a:bodyPr>
            <a:normAutofit/>
          </a:bodyPr>
          <a:lstStyle/>
          <a:p>
            <a:r>
              <a:rPr lang="en-US" b="1" i="1" dirty="0">
                <a:solidFill>
                  <a:srgbClr val="0070C0"/>
                </a:solidFill>
              </a:rPr>
              <a:t>Enrollment Rate by Institution</a:t>
            </a:r>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pic>
        <p:nvPicPr>
          <p:cNvPr id="7" name="Picture 6"/>
          <p:cNvPicPr>
            <a:picLocks noChangeAspect="1"/>
          </p:cNvPicPr>
          <p:nvPr/>
        </p:nvPicPr>
        <p:blipFill rotWithShape="1">
          <a:blip r:embed="rId3"/>
          <a:srcRect l="63047"/>
          <a:stretch/>
        </p:blipFill>
        <p:spPr>
          <a:xfrm>
            <a:off x="5818180" y="931755"/>
            <a:ext cx="2814093" cy="5804079"/>
          </a:xfrm>
          <a:prstGeom prst="rect">
            <a:avLst/>
          </a:prstGeom>
        </p:spPr>
      </p:pic>
    </p:spTree>
    <p:extLst>
      <p:ext uri="{BB962C8B-B14F-4D97-AF65-F5344CB8AC3E}">
        <p14:creationId xmlns:p14="http://schemas.microsoft.com/office/powerpoint/2010/main" val="10547280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1101" y="0"/>
            <a:ext cx="7589798" cy="6858000"/>
          </a:xfrm>
          <a:prstGeom prst="rect">
            <a:avLst/>
          </a:prstGeom>
        </p:spPr>
      </p:pic>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
        <p:nvSpPr>
          <p:cNvPr id="7" name="Rectangle 6"/>
          <p:cNvSpPr/>
          <p:nvPr/>
        </p:nvSpPr>
        <p:spPr>
          <a:xfrm>
            <a:off x="5056709" y="6421874"/>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9" name="TextBox 8"/>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6" name="Picture 5"/>
          <p:cNvPicPr>
            <a:picLocks noChangeAspect="1"/>
          </p:cNvPicPr>
          <p:nvPr/>
        </p:nvPicPr>
        <p:blipFill>
          <a:blip r:embed="rId3"/>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87579" y="3591477"/>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
        <p:nvSpPr>
          <p:cNvPr id="12" name="TextBox 11"/>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1695"/>
          </a:xfrm>
        </p:spPr>
        <p:txBody>
          <a:bodyPr>
            <a:normAutofit/>
          </a:bodyPr>
          <a:lstStyle/>
          <a:p>
            <a:pPr algn="ctr"/>
            <a:r>
              <a:rPr lang="en-US" b="1" i="1" dirty="0" smtClean="0">
                <a:solidFill>
                  <a:srgbClr val="0070C0"/>
                </a:solidFill>
              </a:rPr>
              <a:t>Terms</a:t>
            </a:r>
            <a:endParaRPr lang="en-US" b="1" i="1" dirty="0">
              <a:solidFill>
                <a:srgbClr val="0070C0"/>
              </a:solidFill>
            </a:endParaRPr>
          </a:p>
        </p:txBody>
      </p:sp>
      <p:sp>
        <p:nvSpPr>
          <p:cNvPr id="3" name="Content Placeholder 2"/>
          <p:cNvSpPr>
            <a:spLocks noGrp="1"/>
          </p:cNvSpPr>
          <p:nvPr>
            <p:ph idx="1"/>
          </p:nvPr>
        </p:nvSpPr>
        <p:spPr>
          <a:xfrm>
            <a:off x="228600" y="691376"/>
            <a:ext cx="11757660" cy="6059944"/>
          </a:xfrm>
        </p:spPr>
        <p:txBody>
          <a:bodyPr>
            <a:normAutofit/>
          </a:bodyPr>
          <a:lstStyle/>
          <a:p>
            <a:r>
              <a:rPr lang="en-US" sz="3600" b="1" dirty="0" smtClean="0"/>
              <a:t>EMR</a:t>
            </a:r>
            <a:r>
              <a:rPr lang="en-US" sz="3600" dirty="0" smtClean="0"/>
              <a:t> (or EHR): Electronic Medical/Health Records </a:t>
            </a:r>
            <a:br>
              <a:rPr lang="en-US" sz="3600" dirty="0" smtClean="0"/>
            </a:br>
            <a:r>
              <a:rPr lang="en-US" sz="3600" dirty="0" smtClean="0"/>
              <a:t/>
            </a:r>
            <a:br>
              <a:rPr lang="en-US" sz="3600" dirty="0" smtClean="0"/>
            </a:br>
            <a:r>
              <a:rPr lang="en-US" sz="3600" dirty="0" smtClean="0"/>
              <a:t>A huge database with patient records used by providers</a:t>
            </a:r>
            <a:endParaRPr lang="en-US" sz="3600" dirty="0" smtClean="0">
              <a:solidFill>
                <a:schemeClr val="bg1">
                  <a:lumMod val="50000"/>
                </a:schemeClr>
              </a:solidFill>
            </a:endParaRPr>
          </a:p>
          <a:p>
            <a:endParaRPr lang="en-US" sz="3600" b="1" dirty="0" smtClean="0"/>
          </a:p>
          <a:p>
            <a:r>
              <a:rPr lang="en-US" sz="3600" b="1" dirty="0" smtClean="0"/>
              <a:t>CDW</a:t>
            </a:r>
            <a:r>
              <a:rPr lang="en-US" sz="3600" dirty="0" smtClean="0"/>
              <a:t>: Clinical Data Warehouse</a:t>
            </a:r>
            <a:br>
              <a:rPr lang="en-US" sz="3600" dirty="0" smtClean="0"/>
            </a:br>
            <a:r>
              <a:rPr lang="en-US" sz="3600" dirty="0" smtClean="0"/>
              <a:t/>
            </a:r>
            <a:br>
              <a:rPr lang="en-US" sz="3600" dirty="0" smtClean="0"/>
            </a:br>
            <a:r>
              <a:rPr lang="en-US" sz="3600" dirty="0" smtClean="0"/>
              <a:t>A collection of databases (such as EMRs and project-specific datasets) that has been transformed to make research more efficient and complete</a:t>
            </a:r>
            <a:endParaRPr lang="en-US" sz="3600" b="1" dirty="0"/>
          </a:p>
          <a:p>
            <a:endParaRPr lang="en-US" sz="3600" dirty="0" smtClean="0">
              <a:solidFill>
                <a:schemeClr val="bg1">
                  <a:lumMod val="50000"/>
                </a:schemeClr>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Progress Reports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See the forest.</a:t>
            </a:r>
          </a:p>
          <a:p>
            <a:pPr marL="0" indent="0">
              <a:buNone/>
            </a:pPr>
            <a:r>
              <a:rPr lang="en-US" dirty="0" smtClean="0"/>
              <a:t>3-way breakdowns of:</a:t>
            </a:r>
          </a:p>
          <a:p>
            <a:r>
              <a:rPr lang="en-US" dirty="0" smtClean="0"/>
              <a:t>time</a:t>
            </a:r>
          </a:p>
          <a:p>
            <a:r>
              <a:rPr lang="en-US" dirty="0" smtClean="0"/>
              <a:t>site</a:t>
            </a:r>
          </a:p>
          <a:p>
            <a:r>
              <a:rPr lang="en-US" dirty="0" smtClean="0"/>
              <a:t>drug</a:t>
            </a:r>
          </a:p>
          <a:p>
            <a:r>
              <a:rPr lang="en-US" dirty="0" smtClean="0"/>
              <a:t>age</a:t>
            </a:r>
          </a:p>
          <a:p>
            <a:r>
              <a:rPr lang="en-US" dirty="0"/>
              <a:t>gender</a:t>
            </a:r>
          </a:p>
          <a:p>
            <a:r>
              <a:rPr lang="en-US" dirty="0"/>
              <a:t>stage</a:t>
            </a:r>
          </a:p>
          <a:p>
            <a:pPr marL="914400" lvl="1" indent="-457200">
              <a:buFont typeface="+mj-lt"/>
              <a:buAutoNum type="arabicPeriod"/>
            </a:pPr>
            <a:r>
              <a:rPr lang="en-US" dirty="0" smtClean="0"/>
              <a:t>qualified</a:t>
            </a:r>
          </a:p>
          <a:p>
            <a:pPr marL="914400" lvl="1" indent="-457200">
              <a:buFont typeface="+mj-lt"/>
              <a:buAutoNum type="arabicPeriod"/>
            </a:pPr>
            <a:r>
              <a:rPr lang="en-US" dirty="0" smtClean="0"/>
              <a:t>approached</a:t>
            </a:r>
          </a:p>
          <a:p>
            <a:pPr marL="914400" lvl="1" indent="-457200">
              <a:buFont typeface="+mj-lt"/>
              <a:buAutoNum type="arabicPeriod"/>
            </a:pPr>
            <a:r>
              <a:rPr lang="en-US" dirty="0" smtClean="0"/>
              <a:t>consented</a:t>
            </a:r>
          </a:p>
          <a:p>
            <a:pPr marL="914400" lvl="1" indent="-457200">
              <a:buFont typeface="+mj-lt"/>
              <a:buAutoNum type="arabicPeriod"/>
            </a:pPr>
            <a:r>
              <a:rPr lang="en-US" dirty="0" smtClean="0"/>
              <a:t>assented</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8" name="Picture 7"/>
          <p:cNvPicPr>
            <a:picLocks noChangeAspect="1"/>
          </p:cNvPicPr>
          <p:nvPr/>
        </p:nvPicPr>
        <p:blipFill rotWithShape="1">
          <a:blip r:embed="rId2"/>
          <a:srcRect l="10241"/>
          <a:stretch/>
        </p:blipFill>
        <p:spPr>
          <a:xfrm>
            <a:off x="176270" y="992694"/>
            <a:ext cx="8229600" cy="515731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052827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909285" y="63622"/>
            <a:ext cx="5156055" cy="6441885"/>
          </a:xfrm>
          <a:prstGeom prst="rect">
            <a:avLst/>
          </a:prstGeom>
          <a:ln>
            <a:noFill/>
          </a:ln>
          <a:effectLst>
            <a:outerShdw blurRad="292100" dist="139700" dir="2700000" algn="tl" rotWithShape="0">
              <a:srgbClr val="333333">
                <a:alpha val="65000"/>
              </a:srgbClr>
            </a:outerShdw>
          </a:effectLst>
        </p:spPr>
      </p:pic>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smtClean="0">
                <a:solidFill>
                  <a:srgbClr val="0070C0"/>
                </a:solidFill>
              </a:rPr>
              <a:t>Progress Reports</a:t>
            </a:r>
            <a:endParaRPr lang="en-US" b="1" i="1" dirty="0">
              <a:solidFill>
                <a:srgbClr val="0070C0"/>
              </a:solidFill>
            </a:endParaRPr>
          </a:p>
        </p:txBody>
      </p:sp>
      <p:pic>
        <p:nvPicPr>
          <p:cNvPr id="9" name="Picture 8"/>
          <p:cNvPicPr>
            <a:picLocks noChangeAspect="1"/>
          </p:cNvPicPr>
          <p:nvPr/>
        </p:nvPicPr>
        <p:blipFill rotWithShape="1">
          <a:blip r:embed="rId4"/>
          <a:srcRect l="28082" t="3800" r="9310" b="7848"/>
          <a:stretch/>
        </p:blipFill>
        <p:spPr>
          <a:xfrm>
            <a:off x="169100" y="1258303"/>
            <a:ext cx="6869690" cy="545310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764258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don’t overbuild</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dirty="0" smtClean="0"/>
              <a:t>Some studies </a:t>
            </a:r>
            <a:r>
              <a:rPr lang="en-US" dirty="0"/>
              <a:t>don’t require a full reporting solution </a:t>
            </a:r>
            <a:endParaRPr lang="en-US" dirty="0" smtClean="0"/>
          </a:p>
          <a:p>
            <a:pPr lvl="1"/>
            <a:r>
              <a:rPr lang="en-US" dirty="0" smtClean="0"/>
              <a:t>Scenario 1: big study already has an established tracking pipeline</a:t>
            </a:r>
          </a:p>
          <a:p>
            <a:pPr lvl="1"/>
            <a:r>
              <a:rPr lang="en-US" dirty="0" smtClean="0"/>
              <a:t>Scenario 2: small study has a tight focus;</a:t>
            </a:r>
            <a:br>
              <a:rPr lang="en-US" dirty="0" smtClean="0"/>
            </a:br>
            <a:r>
              <a:rPr lang="en-US" dirty="0" smtClean="0"/>
              <a:t>	2 part-time nurses can review the ~3 patients each morning</a:t>
            </a:r>
            <a:br>
              <a:rPr lang="en-US" dirty="0" smtClean="0"/>
            </a:br>
            <a:r>
              <a:rPr lang="en-US" dirty="0" smtClean="0"/>
              <a:t>	</a:t>
            </a:r>
          </a:p>
          <a:p>
            <a:r>
              <a:rPr lang="en-US" dirty="0" smtClean="0"/>
              <a:t>If only a CSV of daily patients is required, we can deliver within 2-10 man-hours.</a:t>
            </a:r>
          </a:p>
          <a:p>
            <a:endParaRPr lang="en-US" dirty="0" smtClean="0"/>
          </a:p>
          <a:p>
            <a:r>
              <a:rPr lang="en-US" dirty="0" smtClean="0"/>
              <a:t>This includes:</a:t>
            </a:r>
          </a:p>
          <a:p>
            <a:pPr lvl="1"/>
            <a:r>
              <a:rPr lang="en-US" dirty="0" smtClean="0"/>
              <a:t>Pulling fresh info from inpatient &amp; outpatient EMRs</a:t>
            </a:r>
          </a:p>
          <a:p>
            <a:pPr lvl="1"/>
            <a:r>
              <a:rPr lang="en-US" dirty="0" smtClean="0"/>
              <a:t>Saving a CSV each morning to a file server</a:t>
            </a:r>
          </a:p>
          <a:p>
            <a:pPr lvl="1"/>
            <a:r>
              <a:rPr lang="en-US" sz="2400" dirty="0" smtClean="0"/>
              <a:t>Logging of pipeline steps to a protected text files to facilitate quick diagnoses &amp; fixes</a:t>
            </a:r>
            <a:endParaRPr lang="en-US" sz="2400" dirty="0"/>
          </a:p>
        </p:txBody>
      </p:sp>
    </p:spTree>
    <p:extLst>
      <p:ext uri="{BB962C8B-B14F-4D97-AF65-F5344CB8AC3E}">
        <p14:creationId xmlns:p14="http://schemas.microsoft.com/office/powerpoint/2010/main" val="1099504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a good framework</a:t>
            </a:r>
            <a:endParaRPr lang="en-US" sz="4000" dirty="0">
              <a:solidFill>
                <a:srgbClr val="0070C0"/>
              </a:solidFill>
            </a:endParaRPr>
          </a:p>
        </p:txBody>
      </p:sp>
      <p:sp>
        <p:nvSpPr>
          <p:cNvPr id="3" name="Content Placeholder 2"/>
          <p:cNvSpPr>
            <a:spLocks noGrp="1"/>
          </p:cNvSpPr>
          <p:nvPr>
            <p:ph idx="1"/>
          </p:nvPr>
        </p:nvSpPr>
        <p:spPr>
          <a:xfrm>
            <a:off x="380999" y="1490353"/>
            <a:ext cx="11627387" cy="4961246"/>
          </a:xfrm>
        </p:spPr>
        <p:txBody>
          <a:bodyPr>
            <a:normAutofit/>
          </a:bodyPr>
          <a:lstStyle/>
          <a:p>
            <a:r>
              <a:rPr lang="en-US" sz="4000" dirty="0" smtClean="0"/>
              <a:t>Permits </a:t>
            </a:r>
            <a:r>
              <a:rPr lang="en-US" sz="4000" dirty="0"/>
              <a:t>fewer </a:t>
            </a:r>
            <a:r>
              <a:rPr lang="en-US" sz="4000" dirty="0" smtClean="0"/>
              <a:t>SQL &amp; R files </a:t>
            </a:r>
            <a:r>
              <a:rPr lang="en-US" sz="4000" dirty="0"/>
              <a:t>per </a:t>
            </a:r>
            <a:r>
              <a:rPr lang="en-US" sz="4000" dirty="0" smtClean="0"/>
              <a:t>study</a:t>
            </a:r>
          </a:p>
          <a:p>
            <a:pPr marL="0" indent="0">
              <a:buNone/>
            </a:pPr>
            <a:endParaRPr lang="en-US" sz="4000" dirty="0" smtClean="0"/>
          </a:p>
          <a:p>
            <a:r>
              <a:rPr lang="en-US" sz="4000" dirty="0" smtClean="0"/>
              <a:t>Permits re-use of metaphors &amp; patterns across studies</a:t>
            </a:r>
          </a:p>
          <a:p>
            <a:pPr lvl="1"/>
            <a:r>
              <a:rPr lang="en-US" sz="3600" dirty="0" smtClean="0">
                <a:solidFill>
                  <a:schemeClr val="bg1">
                    <a:lumMod val="50000"/>
                  </a:schemeClr>
                </a:solidFill>
              </a:rPr>
              <a:t>Easier for us to develop &amp; maintain</a:t>
            </a:r>
          </a:p>
          <a:p>
            <a:pPr lvl="1"/>
            <a:r>
              <a:rPr lang="en-US" sz="3600" dirty="0" smtClean="0"/>
              <a:t>Easier for investigators in subsequent projects</a:t>
            </a:r>
          </a:p>
          <a:p>
            <a:pPr lvl="1"/>
            <a:r>
              <a:rPr lang="en-US" sz="3600" dirty="0" smtClean="0"/>
              <a:t>Lessons from one project benefits subsequent projects</a:t>
            </a:r>
          </a:p>
        </p:txBody>
      </p:sp>
    </p:spTree>
    <p:extLst>
      <p:ext uri="{BB962C8B-B14F-4D97-AF65-F5344CB8AC3E}">
        <p14:creationId xmlns:p14="http://schemas.microsoft.com/office/powerpoint/2010/main" val="2144979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8135" y="0"/>
            <a:ext cx="12103865" cy="6556260"/>
          </a:xfrm>
          <a:prstGeom prst="rect">
            <a:avLst/>
          </a:prstGeom>
        </p:spPr>
      </p:pic>
    </p:spTree>
    <p:extLst>
      <p:ext uri="{BB962C8B-B14F-4D97-AF65-F5344CB8AC3E}">
        <p14:creationId xmlns:p14="http://schemas.microsoft.com/office/powerpoint/2010/main" val="39826951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87727" y="125729"/>
            <a:ext cx="12003846" cy="6502083"/>
          </a:xfrm>
          <a:prstGeom prst="rect">
            <a:avLst/>
          </a:prstGeom>
        </p:spPr>
      </p:pic>
    </p:spTree>
    <p:extLst>
      <p:ext uri="{BB962C8B-B14F-4D97-AF65-F5344CB8AC3E}">
        <p14:creationId xmlns:p14="http://schemas.microsoft.com/office/powerpoint/2010/main" val="41308091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744356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4000" dirty="0">
                <a:solidFill>
                  <a:srgbClr val="0070C0"/>
                </a:solidFill>
              </a:rPr>
              <a:t>Success Story </a:t>
            </a:r>
            <a:r>
              <a:rPr lang="en-US" sz="4000" dirty="0" smtClean="0">
                <a:solidFill>
                  <a:srgbClr val="0070C0"/>
                </a:solidFill>
              </a:rPr>
              <a:t>of Rapid </a:t>
            </a:r>
            <a:r>
              <a:rPr lang="en-US" sz="4000" dirty="0">
                <a:solidFill>
                  <a:srgbClr val="0070C0"/>
                </a:solidFill>
              </a:rPr>
              <a:t>Deployment</a:t>
            </a:r>
          </a:p>
        </p:txBody>
      </p:sp>
      <p:sp>
        <p:nvSpPr>
          <p:cNvPr id="3" name="Content Placeholder 2"/>
          <p:cNvSpPr>
            <a:spLocks noGrp="1"/>
          </p:cNvSpPr>
          <p:nvPr>
            <p:ph idx="1"/>
          </p:nvPr>
        </p:nvSpPr>
        <p:spPr>
          <a:xfrm>
            <a:off x="380999" y="1490353"/>
            <a:ext cx="11413067" cy="4961246"/>
          </a:xfrm>
        </p:spPr>
        <p:txBody>
          <a:bodyPr>
            <a:normAutofit/>
          </a:bodyPr>
          <a:lstStyle/>
          <a:p>
            <a:r>
              <a:rPr lang="en-US" dirty="0" smtClean="0"/>
              <a:t>An ECHO-funded study team was unsuccessfully recruiting subjects.</a:t>
            </a:r>
          </a:p>
          <a:p>
            <a:pPr lvl="1"/>
            <a:r>
              <a:rPr lang="en-US" dirty="0" smtClean="0"/>
              <a:t>Manually previewing patient charts (3-4 hours to do properly)</a:t>
            </a:r>
          </a:p>
          <a:p>
            <a:pPr lvl="1"/>
            <a:r>
              <a:rPr lang="en-US" dirty="0" smtClean="0"/>
              <a:t>Relying on MDs to confirm eligibility prior to </a:t>
            </a:r>
            <a:r>
              <a:rPr lang="en-US" dirty="0" err="1" smtClean="0"/>
              <a:t>appt</a:t>
            </a:r>
            <a:r>
              <a:rPr lang="en-US" dirty="0" smtClean="0"/>
              <a:t/>
            </a:r>
            <a:br>
              <a:rPr lang="en-US" dirty="0" smtClean="0"/>
            </a:br>
            <a:r>
              <a:rPr lang="en-US" dirty="0" smtClean="0"/>
              <a:t>	</a:t>
            </a:r>
          </a:p>
          <a:p>
            <a:r>
              <a:rPr lang="en-US" dirty="0" smtClean="0"/>
              <a:t>OSCTR suggested leveraging the CDW.</a:t>
            </a:r>
          </a:p>
          <a:p>
            <a:endParaRPr lang="en-US" dirty="0"/>
          </a:p>
          <a:p>
            <a:r>
              <a:rPr lang="en-US" dirty="0" smtClean="0"/>
              <a:t>Daily </a:t>
            </a:r>
            <a:r>
              <a:rPr lang="en-US" dirty="0" err="1" smtClean="0"/>
              <a:t>pt</a:t>
            </a:r>
            <a:r>
              <a:rPr lang="en-US" dirty="0" smtClean="0"/>
              <a:t> list was being delivered within three days (and 10 man hours).</a:t>
            </a:r>
          </a:p>
          <a:p>
            <a:endParaRPr lang="en-US" dirty="0"/>
          </a:p>
          <a:p>
            <a:r>
              <a:rPr lang="en-US" dirty="0" smtClean="0"/>
              <a:t>This would not be possible without the lessons &amp; framework built for POPS</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077309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040" y="1104900"/>
            <a:ext cx="12039735" cy="1737359"/>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121553" y="2949033"/>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
        <p:nvSpPr>
          <p:cNvPr id="7" name="TextBox 6"/>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7952441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solidFill>
                  <a:schemeClr val="bg1">
                    <a:lumMod val="50000"/>
                  </a:schemeClr>
                </a:solidFill>
              </a:rPr>
              <a:t>Part </a:t>
            </a:r>
            <a:r>
              <a:rPr lang="en-US" sz="2800" dirty="0">
                <a:solidFill>
                  <a:schemeClr val="bg1">
                    <a:lumMod val="50000"/>
                  </a:schemeClr>
                </a:solidFill>
              </a:rPr>
              <a:t>of the Oklahoma Pediatric Clinical Trial Network (OPCTN), </a:t>
            </a:r>
            <a:r>
              <a:rPr lang="en-US" sz="2800" dirty="0" smtClean="0">
                <a:solidFill>
                  <a:schemeClr val="bg1">
                    <a:lumMod val="50000"/>
                  </a:schemeClr>
                </a:solidFill>
              </a:rPr>
              <a:t>a </a:t>
            </a:r>
            <a:r>
              <a:rPr lang="en-US" sz="2800" dirty="0">
                <a:solidFill>
                  <a:schemeClr val="bg1">
                    <a:lumMod val="50000"/>
                  </a:schemeClr>
                </a:solidFill>
              </a:rPr>
              <a:t>site for the NIH-funded ECHO </a:t>
            </a:r>
            <a:r>
              <a:rPr lang="en-US" sz="2800" dirty="0" err="1">
                <a:solidFill>
                  <a:schemeClr val="bg1">
                    <a:lumMod val="50000"/>
                  </a:schemeClr>
                </a:solidFill>
              </a:rPr>
              <a:t>IDeA</a:t>
            </a:r>
            <a:r>
              <a:rPr lang="en-US" sz="2800" dirty="0">
                <a:solidFill>
                  <a:schemeClr val="bg1">
                    <a:lumMod val="50000"/>
                  </a:schemeClr>
                </a:solidFill>
              </a:rPr>
              <a:t> States Pediatric Clinical Trials Network (</a:t>
            </a:r>
            <a:r>
              <a:rPr lang="en-US" sz="2800" dirty="0" smtClean="0">
                <a:solidFill>
                  <a:schemeClr val="bg1">
                    <a:lumMod val="50000"/>
                  </a:schemeClr>
                </a:solidFill>
              </a:rPr>
              <a:t>ISPCTN).</a:t>
            </a:r>
            <a:endParaRPr lang="en-US" sz="2800" dirty="0">
              <a:solidFill>
                <a:schemeClr val="bg1">
                  <a:lumMod val="50000"/>
                </a:schemeClr>
              </a:solidFill>
            </a:endParaRPr>
          </a:p>
          <a:p>
            <a:endParaRPr lang="en-US" sz="2800" dirty="0" smtClean="0">
              <a:solidFill>
                <a:schemeClr val="bg1">
                  <a:lumMod val="50000"/>
                </a:schemeClr>
              </a:solidFill>
            </a:endParaRPr>
          </a:p>
          <a:p>
            <a:r>
              <a:rPr lang="en-US" sz="2800" dirty="0" smtClean="0">
                <a:solidFill>
                  <a:schemeClr val="bg1">
                    <a:lumMod val="50000"/>
                  </a:schemeClr>
                </a:solidFill>
              </a:rPr>
              <a:t>Enrollment </a:t>
            </a:r>
            <a:r>
              <a:rPr lang="en-US" sz="2800" dirty="0">
                <a:solidFill>
                  <a:schemeClr val="bg1">
                    <a:lumMod val="50000"/>
                  </a:schemeClr>
                </a:solidFill>
              </a:rPr>
              <a:t>Criteria: </a:t>
            </a:r>
            <a:endParaRPr lang="en-US" sz="2800" dirty="0" smtClean="0">
              <a:solidFill>
                <a:schemeClr val="bg1">
                  <a:lumMod val="50000"/>
                </a:schemeClr>
              </a:solidFill>
            </a:endParaRPr>
          </a:p>
          <a:p>
            <a:pPr marL="457200" lvl="1" indent="0">
              <a:buNone/>
            </a:pPr>
            <a:r>
              <a:rPr lang="en-US" sz="2400" dirty="0" smtClean="0">
                <a:solidFill>
                  <a:schemeClr val="bg1">
                    <a:lumMod val="50000"/>
                  </a:schemeClr>
                </a:solidFill>
              </a:rPr>
              <a:t>child ages </a:t>
            </a:r>
            <a:r>
              <a:rPr lang="en-US" dirty="0" smtClean="0">
                <a:solidFill>
                  <a:schemeClr val="bg1">
                    <a:lumMod val="50000"/>
                  </a:schemeClr>
                </a:solidFill>
              </a:rPr>
              <a:t>6</a:t>
            </a:r>
            <a:r>
              <a:rPr lang="en-US" sz="2400" dirty="0" smtClean="0">
                <a:solidFill>
                  <a:schemeClr val="bg1">
                    <a:lumMod val="50000"/>
                  </a:schemeClr>
                </a:solidFill>
              </a:rPr>
              <a:t> – 17; diagnosis of asthma; documentation of obesity; </a:t>
            </a:r>
            <a:br>
              <a:rPr lang="en-US" sz="2400" dirty="0" smtClean="0">
                <a:solidFill>
                  <a:schemeClr val="bg1">
                    <a:lumMod val="50000"/>
                  </a:schemeClr>
                </a:solidFill>
              </a:rPr>
            </a:br>
            <a:r>
              <a:rPr lang="en-US" sz="2400" dirty="0" smtClean="0">
                <a:solidFill>
                  <a:schemeClr val="bg1">
                    <a:lumMod val="50000"/>
                  </a:schemeClr>
                </a:solidFill>
              </a:rPr>
              <a:t>meet additional inclusion criteria such as ‘an ability to swallow pills’. </a:t>
            </a:r>
          </a:p>
          <a:p>
            <a:endParaRPr lang="en-US" dirty="0" smtClean="0"/>
          </a:p>
          <a:p>
            <a:r>
              <a:rPr lang="en-US" dirty="0" err="1" smtClean="0"/>
              <a:t>Precalculated</a:t>
            </a:r>
            <a:r>
              <a:rPr lang="en-US" dirty="0" smtClean="0"/>
              <a:t> “distance from residence to clinic” is displayed</a:t>
            </a:r>
          </a:p>
          <a:p>
            <a:pPr lvl="1"/>
            <a:r>
              <a:rPr lang="en-US" dirty="0" smtClean="0"/>
              <a:t>Subjects have to comply with frequent trips to the clinic</a:t>
            </a:r>
          </a:p>
          <a:p>
            <a:pPr lvl="1"/>
            <a:endParaRPr lang="en-US" sz="2400"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40426382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494721" y="1318750"/>
            <a:ext cx="8627706" cy="4235156"/>
          </a:xfrm>
        </p:spPr>
      </p:pic>
      <p:sp>
        <p:nvSpPr>
          <p:cNvPr id="2" name="Title 1"/>
          <p:cNvSpPr>
            <a:spLocks noGrp="1"/>
          </p:cNvSpPr>
          <p:nvPr>
            <p:ph type="ctrTitle" idx="4294967295"/>
          </p:nvPr>
        </p:nvSpPr>
        <p:spPr>
          <a:xfrm>
            <a:off x="245553" y="3023928"/>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171229" cy="1077218"/>
          </a:xfrm>
          <a:prstGeom prst="rect">
            <a:avLst/>
          </a:prstGeom>
        </p:spPr>
        <p:txBody>
          <a:bodyPr wrap="none">
            <a:spAutoFit/>
          </a:bodyPr>
          <a:lstStyle/>
          <a:p>
            <a:r>
              <a:rPr lang="en-US" sz="4400" dirty="0"/>
              <a:t>Prairie Outpost </a:t>
            </a:r>
            <a:r>
              <a:rPr lang="en-US" sz="4400" dirty="0" smtClean="0"/>
              <a:t>– CDW</a:t>
            </a:r>
            <a:r>
              <a:rPr lang="en-US" sz="2800" dirty="0" smtClean="0">
                <a:solidFill>
                  <a:schemeClr val="tx1">
                    <a:lumMod val="50000"/>
                    <a:lumOff val="50000"/>
                  </a:schemeClr>
                </a:solidFill>
              </a:rPr>
              <a:t> (Clinical </a:t>
            </a:r>
            <a:r>
              <a:rPr lang="en-US" sz="2800" dirty="0">
                <a:solidFill>
                  <a:schemeClr val="tx1">
                    <a:lumMod val="50000"/>
                    <a:lumOff val="50000"/>
                  </a:schemeClr>
                </a:solidFill>
              </a:rPr>
              <a:t>Data </a:t>
            </a:r>
            <a:r>
              <a:rPr lang="en-US" sz="2800" dirty="0" smtClean="0">
                <a:solidFill>
                  <a:schemeClr val="tx1">
                    <a:lumMod val="50000"/>
                    <a:lumOff val="50000"/>
                  </a:schemeClr>
                </a:solidFill>
              </a:rPr>
              <a:t>Warehouse)</a:t>
            </a:r>
            <a:endParaRPr lang="en-US" sz="4400" dirty="0" smtClean="0">
              <a:solidFill>
                <a:schemeClr val="tx1">
                  <a:lumMod val="50000"/>
                  <a:lumOff val="50000"/>
                </a:schemeClr>
              </a:solidFill>
            </a:endParaRP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
        <p:nvSpPr>
          <p:cNvPr id="5" name="TextBox 4"/>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37057058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Akande-medically-complex-1</a:t>
            </a:r>
            <a:endParaRPr lang="en-US" dirty="0"/>
          </a:p>
        </p:txBody>
      </p:sp>
      <p:sp>
        <p:nvSpPr>
          <p:cNvPr id="3" name="Text Placeholder 2"/>
          <p:cNvSpPr>
            <a:spLocks noGrp="1"/>
          </p:cNvSpPr>
          <p:nvPr>
            <p:ph type="body" idx="1"/>
          </p:nvPr>
        </p:nvSpPr>
        <p:spPr/>
        <p:txBody>
          <a:bodyPr/>
          <a:lstStyle/>
          <a:p>
            <a:r>
              <a:rPr lang="en-US" dirty="0">
                <a:solidFill>
                  <a:srgbClr val="0070C0"/>
                </a:solidFill>
              </a:rPr>
              <a:t>Access to Primary Care and its Impact on Hospital and ICU Admission for Children with Medical Complexity</a:t>
            </a:r>
            <a:endParaRPr lang="en-US" dirty="0"/>
          </a:p>
        </p:txBody>
      </p:sp>
      <p:sp>
        <p:nvSpPr>
          <p:cNvPr id="4" name="TextBox 3"/>
          <p:cNvSpPr txBox="1"/>
          <p:nvPr/>
        </p:nvSpPr>
        <p:spPr>
          <a:xfrm>
            <a:off x="9367095" y="648866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spTree>
    <p:extLst>
      <p:ext uri="{BB962C8B-B14F-4D97-AF65-F5344CB8AC3E}">
        <p14:creationId xmlns:p14="http://schemas.microsoft.com/office/powerpoint/2010/main" val="32618945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6203700" y="0"/>
            <a:ext cx="5985679" cy="6858000"/>
          </a:xfrm>
          <a:prstGeom prst="rect">
            <a:avLst/>
          </a:prstGeom>
        </p:spPr>
      </p:pic>
      <p:sp>
        <p:nvSpPr>
          <p:cNvPr id="8" name="TextBox 7"/>
          <p:cNvSpPr txBox="1"/>
          <p:nvPr/>
        </p:nvSpPr>
        <p:spPr>
          <a:xfrm>
            <a:off x="9367095" y="656223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sp>
        <p:nvSpPr>
          <p:cNvPr id="11" name="Title 1"/>
          <p:cNvSpPr>
            <a:spLocks noGrp="1"/>
          </p:cNvSpPr>
          <p:nvPr>
            <p:ph type="title"/>
          </p:nvPr>
        </p:nvSpPr>
        <p:spPr>
          <a:xfrm>
            <a:off x="483476" y="64665"/>
            <a:ext cx="5391807" cy="537503"/>
          </a:xfrm>
        </p:spPr>
        <p:txBody>
          <a:bodyPr>
            <a:normAutofit fontScale="90000"/>
          </a:bodyPr>
          <a:lstStyle/>
          <a:p>
            <a:r>
              <a:rPr lang="en-US" sz="4000" b="1" dirty="0" smtClean="0">
                <a:solidFill>
                  <a:srgbClr val="0070C0"/>
                </a:solidFill>
              </a:rPr>
              <a:t>Complex and/or Chronic</a:t>
            </a:r>
            <a:endParaRPr lang="en-US" sz="4000" dirty="0">
              <a:solidFill>
                <a:srgbClr val="0070C0"/>
              </a:solidFill>
            </a:endParaRPr>
          </a:p>
        </p:txBody>
      </p:sp>
      <p:sp>
        <p:nvSpPr>
          <p:cNvPr id="12" name="Content Placeholder 2"/>
          <p:cNvSpPr>
            <a:spLocks noGrp="1"/>
          </p:cNvSpPr>
          <p:nvPr>
            <p:ph idx="1"/>
          </p:nvPr>
        </p:nvSpPr>
        <p:spPr>
          <a:xfrm>
            <a:off x="144966" y="624468"/>
            <a:ext cx="5985737" cy="6155473"/>
          </a:xfrm>
        </p:spPr>
        <p:txBody>
          <a:bodyPr>
            <a:normAutofit lnSpcReduction="10000"/>
          </a:bodyPr>
          <a:lstStyle/>
          <a:p>
            <a:r>
              <a:rPr lang="en-US" sz="2800" dirty="0" smtClean="0"/>
              <a:t>Review combinations of dx seen with a patient </a:t>
            </a:r>
            <a:r>
              <a:rPr lang="en-US" dirty="0"/>
              <a:t>to determine</a:t>
            </a:r>
          </a:p>
          <a:p>
            <a:pPr lvl="1"/>
            <a:r>
              <a:rPr lang="en-US" dirty="0" smtClean="0"/>
              <a:t>Complex? </a:t>
            </a:r>
            <a:r>
              <a:rPr lang="en-US" dirty="0">
                <a:solidFill>
                  <a:schemeClr val="bg1">
                    <a:lumMod val="50000"/>
                  </a:schemeClr>
                </a:solidFill>
              </a:rPr>
              <a:t>(</a:t>
            </a:r>
            <a:r>
              <a:rPr lang="en-US" i="1" dirty="0" err="1">
                <a:solidFill>
                  <a:schemeClr val="bg1">
                    <a:lumMod val="50000"/>
                  </a:schemeClr>
                </a:solidFill>
              </a:rPr>
              <a:t>ie</a:t>
            </a:r>
            <a:r>
              <a:rPr lang="en-US" dirty="0">
                <a:solidFill>
                  <a:schemeClr val="bg1">
                    <a:lumMod val="50000"/>
                  </a:schemeClr>
                </a:solidFill>
              </a:rPr>
              <a:t>, multiple systems</a:t>
            </a:r>
            <a:r>
              <a:rPr lang="en-US" dirty="0" smtClean="0">
                <a:solidFill>
                  <a:schemeClr val="bg1">
                    <a:lumMod val="50000"/>
                  </a:schemeClr>
                </a:solidFill>
              </a:rPr>
              <a:t>)</a:t>
            </a:r>
            <a:endParaRPr lang="en-US" dirty="0"/>
          </a:p>
          <a:p>
            <a:pPr lvl="1"/>
            <a:r>
              <a:rPr lang="en-US" dirty="0" smtClean="0"/>
              <a:t>Chronic? </a:t>
            </a:r>
            <a:r>
              <a:rPr lang="en-US" dirty="0" smtClean="0">
                <a:solidFill>
                  <a:schemeClr val="bg1">
                    <a:lumMod val="50000"/>
                  </a:schemeClr>
                </a:solidFill>
              </a:rPr>
              <a:t>(</a:t>
            </a:r>
            <a:r>
              <a:rPr lang="en-US" i="1" dirty="0" err="1" smtClean="0">
                <a:solidFill>
                  <a:schemeClr val="bg1">
                    <a:lumMod val="50000"/>
                  </a:schemeClr>
                </a:solidFill>
              </a:rPr>
              <a:t>eg</a:t>
            </a:r>
            <a:r>
              <a:rPr lang="en-US" dirty="0" smtClean="0">
                <a:solidFill>
                  <a:schemeClr val="bg1">
                    <a:lumMod val="50000"/>
                  </a:schemeClr>
                </a:solidFill>
              </a:rPr>
              <a:t>, long- vs short-term)</a:t>
            </a:r>
            <a:endParaRPr lang="en-US" dirty="0">
              <a:solidFill>
                <a:schemeClr val="bg1">
                  <a:lumMod val="50000"/>
                </a:schemeClr>
              </a:solidFill>
            </a:endParaRPr>
          </a:p>
          <a:p>
            <a:endParaRPr lang="en-US" dirty="0"/>
          </a:p>
          <a:p>
            <a:r>
              <a:rPr lang="en-US" dirty="0"/>
              <a:t>Use classification systems to simplify the 100k distinct dx codes</a:t>
            </a:r>
          </a:p>
          <a:p>
            <a:endParaRPr lang="en-US" sz="2800" dirty="0" smtClean="0"/>
          </a:p>
          <a:p>
            <a:r>
              <a:rPr lang="en-US" sz="2800" dirty="0" smtClean="0"/>
              <a:t>Profile of patients inform how clinics can be structured</a:t>
            </a:r>
          </a:p>
          <a:p>
            <a:endParaRPr lang="en-US" dirty="0"/>
          </a:p>
          <a:p>
            <a:r>
              <a:rPr lang="en-US" sz="2800" dirty="0" smtClean="0"/>
              <a:t>Complex patients can be identified in the EMR </a:t>
            </a:r>
            <a:br>
              <a:rPr lang="en-US" sz="2800" dirty="0" smtClean="0"/>
            </a:br>
            <a:r>
              <a:rPr lang="en-US" sz="2800" dirty="0" smtClean="0">
                <a:solidFill>
                  <a:schemeClr val="bg1">
                    <a:lumMod val="50000"/>
                  </a:schemeClr>
                </a:solidFill>
              </a:rPr>
              <a:t>(but this is outside the CDW mission)</a:t>
            </a:r>
          </a:p>
        </p:txBody>
      </p:sp>
    </p:spTree>
    <p:extLst>
      <p:ext uri="{BB962C8B-B14F-4D97-AF65-F5344CB8AC3E}">
        <p14:creationId xmlns:p14="http://schemas.microsoft.com/office/powerpoint/2010/main" val="32142998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367095" y="656223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0" y="964842"/>
            <a:ext cx="12192000" cy="4928315"/>
          </a:xfrm>
          <a:prstGeom prst="rect">
            <a:avLst/>
          </a:prstGeom>
        </p:spPr>
      </p:pic>
    </p:spTree>
    <p:extLst>
      <p:ext uri="{BB962C8B-B14F-4D97-AF65-F5344CB8AC3E}">
        <p14:creationId xmlns:p14="http://schemas.microsoft.com/office/powerpoint/2010/main" val="17850097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741"/>
            <a:ext cx="10515600" cy="1102847"/>
          </a:xfrm>
        </p:spPr>
        <p:txBody>
          <a:bodyPr>
            <a:normAutofit/>
          </a:bodyPr>
          <a:lstStyle/>
          <a:p>
            <a:r>
              <a:rPr lang="en-US" sz="4000" b="1" dirty="0" smtClean="0">
                <a:solidFill>
                  <a:srgbClr val="0070C0"/>
                </a:solidFill>
              </a:rPr>
              <a:t>Automated Scripts</a:t>
            </a:r>
            <a:endParaRPr lang="en-US" sz="4000" dirty="0"/>
          </a:p>
        </p:txBody>
      </p:sp>
      <p:sp>
        <p:nvSpPr>
          <p:cNvPr id="3" name="Content Placeholder 2"/>
          <p:cNvSpPr>
            <a:spLocks noGrp="1"/>
          </p:cNvSpPr>
          <p:nvPr>
            <p:ph idx="1"/>
          </p:nvPr>
        </p:nvSpPr>
        <p:spPr>
          <a:xfrm>
            <a:off x="234175" y="1471961"/>
            <a:ext cx="11574965" cy="4705002"/>
          </a:xfrm>
        </p:spPr>
        <p:txBody>
          <a:bodyPr/>
          <a:lstStyle/>
          <a:p>
            <a:r>
              <a:rPr lang="en-US" dirty="0"/>
              <a:t>project-specific tasks that run repeatedly </a:t>
            </a:r>
            <a:r>
              <a:rPr lang="en-US" dirty="0" smtClean="0"/>
              <a:t/>
            </a:r>
            <a:br>
              <a:rPr lang="en-US" dirty="0" smtClean="0"/>
            </a:br>
            <a:r>
              <a:rPr lang="en-US" dirty="0" smtClean="0"/>
              <a:t/>
            </a:r>
            <a:br>
              <a:rPr lang="en-US" dirty="0" smtClean="0"/>
            </a:br>
            <a:r>
              <a:rPr lang="en-US" dirty="0" smtClean="0"/>
              <a:t>(Aside from the formal CDW pipeline that occurs on the database server).  </a:t>
            </a:r>
          </a:p>
          <a:p>
            <a:endParaRPr lang="en-US" dirty="0"/>
          </a:p>
          <a:p>
            <a:r>
              <a:rPr lang="en-US" dirty="0" smtClean="0"/>
              <a:t>The output is directed to locations accessible only to the study team</a:t>
            </a:r>
            <a:endParaRPr lang="en-US" dirty="0"/>
          </a:p>
        </p:txBody>
      </p:sp>
      <p:pic>
        <p:nvPicPr>
          <p:cNvPr id="6" name="Picture 5"/>
          <p:cNvPicPr>
            <a:picLocks noChangeAspect="1"/>
          </p:cNvPicPr>
          <p:nvPr/>
        </p:nvPicPr>
        <p:blipFill>
          <a:blip r:embed="rId3"/>
          <a:stretch>
            <a:fillRect/>
          </a:stretch>
        </p:blipFill>
        <p:spPr>
          <a:xfrm>
            <a:off x="4876800" y="3762375"/>
            <a:ext cx="7315200" cy="3095625"/>
          </a:xfrm>
          <a:prstGeom prst="rect">
            <a:avLst/>
          </a:prstGeom>
        </p:spPr>
      </p:pic>
    </p:spTree>
    <p:extLst>
      <p:ext uri="{BB962C8B-B14F-4D97-AF65-F5344CB8AC3E}">
        <p14:creationId xmlns:p14="http://schemas.microsoft.com/office/powerpoint/2010/main" val="34590233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20178" y="1276138"/>
            <a:ext cx="6871822" cy="5581862"/>
          </a:xfrm>
          <a:prstGeom prst="rect">
            <a:avLst/>
          </a:prstGeom>
        </p:spPr>
      </p:pic>
      <p:sp>
        <p:nvSpPr>
          <p:cNvPr id="8" name="TextBox 7"/>
          <p:cNvSpPr txBox="1"/>
          <p:nvPr/>
        </p:nvSpPr>
        <p:spPr>
          <a:xfrm>
            <a:off x="9367095" y="656223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sp>
        <p:nvSpPr>
          <p:cNvPr id="7" name="Title 1"/>
          <p:cNvSpPr>
            <a:spLocks noGrp="1"/>
          </p:cNvSpPr>
          <p:nvPr>
            <p:ph type="title"/>
          </p:nvPr>
        </p:nvSpPr>
        <p:spPr>
          <a:xfrm>
            <a:off x="483476" y="187326"/>
            <a:ext cx="11136095" cy="921808"/>
          </a:xfrm>
        </p:spPr>
        <p:txBody>
          <a:bodyPr>
            <a:normAutofit/>
          </a:bodyPr>
          <a:lstStyle/>
          <a:p>
            <a:r>
              <a:rPr lang="en-US" sz="4000" b="1" dirty="0" smtClean="0">
                <a:solidFill>
                  <a:srgbClr val="0070C0"/>
                </a:solidFill>
              </a:rPr>
              <a:t>A variety of categorization systems are available</a:t>
            </a:r>
            <a:endParaRPr lang="en-US" sz="4000" dirty="0">
              <a:solidFill>
                <a:srgbClr val="0070C0"/>
              </a:solidFill>
            </a:endParaRPr>
          </a:p>
        </p:txBody>
      </p:sp>
      <p:sp>
        <p:nvSpPr>
          <p:cNvPr id="9" name="Content Placeholder 2"/>
          <p:cNvSpPr>
            <a:spLocks noGrp="1"/>
          </p:cNvSpPr>
          <p:nvPr>
            <p:ph idx="1"/>
          </p:nvPr>
        </p:nvSpPr>
        <p:spPr>
          <a:xfrm>
            <a:off x="122663" y="1003610"/>
            <a:ext cx="5129561" cy="5854390"/>
          </a:xfrm>
        </p:spPr>
        <p:txBody>
          <a:bodyPr>
            <a:normAutofit/>
          </a:bodyPr>
          <a:lstStyle/>
          <a:p>
            <a:r>
              <a:rPr lang="en-US" sz="2800" dirty="0" smtClean="0"/>
              <a:t>In theory, most </a:t>
            </a:r>
            <a:r>
              <a:rPr lang="en-US" dirty="0" smtClean="0"/>
              <a:t>concepts</a:t>
            </a:r>
            <a:r>
              <a:rPr lang="en-US" sz="2800" dirty="0" smtClean="0"/>
              <a:t> in an EMR can be categorized.</a:t>
            </a:r>
          </a:p>
          <a:p>
            <a:pPr lvl="1"/>
            <a:r>
              <a:rPr lang="en-US" dirty="0" err="1" smtClean="0"/>
              <a:t>dxs</a:t>
            </a:r>
            <a:r>
              <a:rPr lang="en-US" dirty="0" smtClean="0"/>
              <a:t> are </a:t>
            </a:r>
            <a:r>
              <a:rPr lang="en-US" dirty="0"/>
              <a:t>the cleanest </a:t>
            </a:r>
            <a:endParaRPr lang="en-US" dirty="0" smtClean="0"/>
          </a:p>
          <a:p>
            <a:pPr lvl="1"/>
            <a:r>
              <a:rPr lang="en-US" dirty="0" smtClean="0"/>
              <a:t>procedures &amp; meds are feasible</a:t>
            </a:r>
          </a:p>
          <a:p>
            <a:pPr lvl="1"/>
            <a:r>
              <a:rPr lang="en-US" dirty="0" err="1" smtClean="0"/>
              <a:t>pt</a:t>
            </a:r>
            <a:r>
              <a:rPr lang="en-US" dirty="0" smtClean="0"/>
              <a:t> histories are tricky</a:t>
            </a:r>
          </a:p>
          <a:p>
            <a:pPr lvl="1"/>
            <a:r>
              <a:rPr lang="en-US" dirty="0" smtClean="0"/>
              <a:t>labs </a:t>
            </a:r>
            <a:r>
              <a:rPr lang="en-US" dirty="0"/>
              <a:t>are the worst</a:t>
            </a:r>
          </a:p>
          <a:p>
            <a:pPr marL="0" indent="0">
              <a:buNone/>
            </a:pPr>
            <a:endParaRPr lang="en-US" sz="2800" dirty="0" smtClean="0"/>
          </a:p>
          <a:p>
            <a:r>
              <a:rPr lang="en-US" sz="2800" dirty="0" smtClean="0"/>
              <a:t>10+ dx categorization schemes are published.  </a:t>
            </a:r>
            <a:r>
              <a:rPr lang="en-US" dirty="0" smtClean="0"/>
              <a:t>Choose the one(s) best suited for your population and hypothesis</a:t>
            </a:r>
            <a:endParaRPr lang="en-US" sz="2400" dirty="0"/>
          </a:p>
        </p:txBody>
      </p:sp>
    </p:spTree>
    <p:extLst>
      <p:ext uri="{BB962C8B-B14F-4D97-AF65-F5344CB8AC3E}">
        <p14:creationId xmlns:p14="http://schemas.microsoft.com/office/powerpoint/2010/main" val="1847684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Tung-ibd-1</a:t>
            </a:r>
            <a:endParaRPr lang="en-US" dirty="0"/>
          </a:p>
        </p:txBody>
      </p:sp>
      <p:sp>
        <p:nvSpPr>
          <p:cNvPr id="3" name="Text Placeholder 2"/>
          <p:cNvSpPr>
            <a:spLocks noGrp="1"/>
          </p:cNvSpPr>
          <p:nvPr>
            <p:ph type="body" idx="1"/>
          </p:nvPr>
        </p:nvSpPr>
        <p:spPr/>
        <p:txBody>
          <a:bodyPr/>
          <a:lstStyle/>
          <a:p>
            <a:r>
              <a:rPr lang="en-US" dirty="0">
                <a:solidFill>
                  <a:srgbClr val="0070C0"/>
                </a:solidFill>
              </a:rPr>
              <a:t>Tissue Eosinophil Count in IBD patients</a:t>
            </a:r>
            <a:endParaRPr lang="en-US" dirty="0"/>
          </a:p>
        </p:txBody>
      </p:sp>
      <p:sp>
        <p:nvSpPr>
          <p:cNvPr id="4" name="TextBox 3"/>
          <p:cNvSpPr txBox="1"/>
          <p:nvPr/>
        </p:nvSpPr>
        <p:spPr>
          <a:xfrm>
            <a:off x="11023090" y="6488668"/>
            <a:ext cx="1168910" cy="369332"/>
          </a:xfrm>
          <a:prstGeom prst="rect">
            <a:avLst/>
          </a:prstGeom>
          <a:noFill/>
        </p:spPr>
        <p:txBody>
          <a:bodyPr wrap="none" rtlCol="0">
            <a:spAutoFit/>
          </a:bodyPr>
          <a:lstStyle/>
          <a:p>
            <a:r>
              <a:rPr lang="en-US" dirty="0" smtClean="0">
                <a:solidFill>
                  <a:schemeClr val="bg1">
                    <a:lumMod val="75000"/>
                  </a:schemeClr>
                </a:solidFill>
              </a:rPr>
              <a:t>tung-ibd-1</a:t>
            </a:r>
            <a:endParaRPr lang="en-US" dirty="0">
              <a:solidFill>
                <a:schemeClr val="bg1">
                  <a:lumMod val="75000"/>
                </a:schemeClr>
              </a:solidFill>
            </a:endParaRPr>
          </a:p>
        </p:txBody>
      </p:sp>
    </p:spTree>
    <p:extLst>
      <p:ext uri="{BB962C8B-B14F-4D97-AF65-F5344CB8AC3E}">
        <p14:creationId xmlns:p14="http://schemas.microsoft.com/office/powerpoint/2010/main" val="19647331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023090" y="6488668"/>
            <a:ext cx="1168910" cy="369332"/>
          </a:xfrm>
          <a:prstGeom prst="rect">
            <a:avLst/>
          </a:prstGeom>
          <a:noFill/>
        </p:spPr>
        <p:txBody>
          <a:bodyPr wrap="none" rtlCol="0">
            <a:spAutoFit/>
          </a:bodyPr>
          <a:lstStyle/>
          <a:p>
            <a:r>
              <a:rPr lang="en-US" dirty="0" smtClean="0">
                <a:solidFill>
                  <a:schemeClr val="bg1">
                    <a:lumMod val="75000"/>
                  </a:schemeClr>
                </a:solidFill>
              </a:rPr>
              <a:t>tung-ibd-1</a:t>
            </a:r>
            <a:endParaRPr lang="en-US" dirty="0">
              <a:solidFill>
                <a:schemeClr val="bg1">
                  <a:lumMod val="75000"/>
                </a:schemeClr>
              </a:solidFill>
            </a:endParaRPr>
          </a:p>
        </p:txBody>
      </p:sp>
      <p:sp>
        <p:nvSpPr>
          <p:cNvPr id="7" name="Content Placeholder 2"/>
          <p:cNvSpPr txBox="1">
            <a:spLocks/>
          </p:cNvSpPr>
          <p:nvPr/>
        </p:nvSpPr>
        <p:spPr>
          <a:xfrm>
            <a:off x="122663" y="947854"/>
            <a:ext cx="11775688" cy="59101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smtClean="0">
                <a:solidFill>
                  <a:srgbClr val="0070C0"/>
                </a:solidFill>
              </a:rPr>
              <a:t>CDW-level tasks</a:t>
            </a:r>
            <a:endParaRPr lang="en-US" sz="2800" dirty="0">
              <a:solidFill>
                <a:schemeClr val="tx1"/>
              </a:solidFill>
            </a:endParaRPr>
          </a:p>
          <a:p>
            <a:pPr marL="457200" indent="-457200">
              <a:buFont typeface="Arial" panose="020B0604020202020204" pitchFamily="34" charset="0"/>
              <a:buChar char="•"/>
            </a:pPr>
            <a:r>
              <a:rPr lang="en-US" sz="2800" dirty="0" smtClean="0">
                <a:solidFill>
                  <a:schemeClr val="tx1"/>
                </a:solidFill>
              </a:rPr>
              <a:t>(Notes are stored as multiple rows --2k characters per “document”)</a:t>
            </a:r>
          </a:p>
          <a:p>
            <a:pPr marL="457200" indent="-457200">
              <a:buFont typeface="Arial" panose="020B0604020202020204" pitchFamily="34" charset="0"/>
              <a:buChar char="•"/>
            </a:pPr>
            <a:r>
              <a:rPr lang="en-US" sz="2800" dirty="0" smtClean="0">
                <a:solidFill>
                  <a:schemeClr val="tx1"/>
                </a:solidFill>
              </a:rPr>
              <a:t>Concatenate the 2-4,000 rows per document</a:t>
            </a:r>
          </a:p>
          <a:p>
            <a:pPr marL="457200" indent="-457200">
              <a:buFont typeface="Arial" panose="020B0604020202020204" pitchFamily="34" charset="0"/>
              <a:buChar char="•"/>
            </a:pPr>
            <a:r>
              <a:rPr lang="en-US" sz="2800" dirty="0" smtClean="0">
                <a:solidFill>
                  <a:schemeClr val="tx1"/>
                </a:solidFill>
              </a:rPr>
              <a:t>Strip the RTF.  </a:t>
            </a:r>
            <a:br>
              <a:rPr lang="en-US" sz="2800" dirty="0" smtClean="0">
                <a:solidFill>
                  <a:schemeClr val="tx1"/>
                </a:solidFill>
              </a:rPr>
            </a:br>
            <a:r>
              <a:rPr lang="en-US" sz="2800" dirty="0" smtClean="0">
                <a:solidFill>
                  <a:schemeClr val="bg1">
                    <a:lumMod val="50000"/>
                  </a:schemeClr>
                </a:solidFill>
              </a:rPr>
              <a:t>(RTF is a markup language that specifies cosmetics like font size and color.)</a:t>
            </a:r>
          </a:p>
          <a:p>
            <a:pPr marL="457200" indent="-457200">
              <a:buFont typeface="Arial" panose="020B0604020202020204" pitchFamily="34" charset="0"/>
              <a:buChar char="•"/>
            </a:pPr>
            <a:r>
              <a:rPr lang="en-US" sz="2800" dirty="0" smtClean="0">
                <a:solidFill>
                  <a:schemeClr val="tx1"/>
                </a:solidFill>
              </a:rPr>
              <a:t>Include a search index (similar to a book index) that makes searches &amp; parsing more efficient</a:t>
            </a:r>
          </a:p>
          <a:p>
            <a:r>
              <a:rPr lang="en-US" sz="2800" dirty="0" smtClean="0">
                <a:solidFill>
                  <a:srgbClr val="0070C0"/>
                </a:solidFill>
              </a:rPr>
              <a:t>Project-specific tasks</a:t>
            </a:r>
            <a:endParaRPr lang="en-US" sz="2800" dirty="0" smtClean="0">
              <a:solidFill>
                <a:schemeClr val="tx1"/>
              </a:solidFill>
            </a:endParaRPr>
          </a:p>
          <a:p>
            <a:pPr marL="457200" indent="-457200">
              <a:buFont typeface="Arial" panose="020B0604020202020204" pitchFamily="34" charset="0"/>
              <a:buChar char="•"/>
            </a:pPr>
            <a:r>
              <a:rPr lang="en-US" sz="2800" dirty="0" smtClean="0">
                <a:solidFill>
                  <a:schemeClr val="tx1"/>
                </a:solidFill>
              </a:rPr>
              <a:t>Identify keywords that might indicate the document contains a relevant lab.</a:t>
            </a:r>
          </a:p>
          <a:p>
            <a:pPr marL="457200" indent="-457200">
              <a:buFont typeface="Arial" panose="020B0604020202020204" pitchFamily="34" charset="0"/>
              <a:buChar char="•"/>
            </a:pPr>
            <a:r>
              <a:rPr lang="en-US" sz="2800" dirty="0" smtClean="0">
                <a:solidFill>
                  <a:schemeClr val="tx1"/>
                </a:solidFill>
              </a:rPr>
              <a:t>Extract the </a:t>
            </a:r>
            <a:r>
              <a:rPr lang="en-US" sz="2800" b="1" dirty="0" smtClean="0">
                <a:solidFill>
                  <a:srgbClr val="7030A0"/>
                </a:solidFill>
              </a:rPr>
              <a:t>stem</a:t>
            </a:r>
            <a:r>
              <a:rPr lang="en-US" sz="2800" dirty="0" smtClean="0">
                <a:solidFill>
                  <a:schemeClr val="tx1"/>
                </a:solidFill>
              </a:rPr>
              <a:t> and </a:t>
            </a:r>
            <a:r>
              <a:rPr lang="en-US" sz="2800" b="1" dirty="0" smtClean="0">
                <a:solidFill>
                  <a:srgbClr val="FF0000"/>
                </a:solidFill>
              </a:rPr>
              <a:t>result</a:t>
            </a:r>
            <a:endParaRPr lang="en-US" sz="2800" b="1" dirty="0">
              <a:solidFill>
                <a:srgbClr val="FF0000"/>
              </a:solidFill>
            </a:endParaRPr>
          </a:p>
          <a:p>
            <a:pPr marL="914400" lvl="1" indent="-457200">
              <a:buFont typeface="Arial" panose="020B0604020202020204" pitchFamily="34" charset="0"/>
              <a:buChar char="•"/>
            </a:pPr>
            <a:r>
              <a:rPr lang="en-US" dirty="0" err="1">
                <a:solidFill>
                  <a:schemeClr val="bg1">
                    <a:lumMod val="50000"/>
                  </a:schemeClr>
                </a:solidFill>
              </a:rPr>
              <a:t>eg</a:t>
            </a:r>
            <a:r>
              <a:rPr lang="en-US" dirty="0">
                <a:solidFill>
                  <a:schemeClr val="bg1">
                    <a:lumMod val="50000"/>
                  </a:schemeClr>
                </a:solidFill>
              </a:rPr>
              <a:t>, </a:t>
            </a:r>
            <a:r>
              <a:rPr lang="en-US" dirty="0">
                <a:solidFill>
                  <a:schemeClr val="tx1"/>
                </a:solidFill>
              </a:rPr>
              <a:t>“</a:t>
            </a:r>
            <a:r>
              <a:rPr lang="en-US" b="1" dirty="0">
                <a:solidFill>
                  <a:srgbClr val="FF0000"/>
                </a:solidFill>
                <a:latin typeface="Courier New" panose="02070309020205020404" pitchFamily="49" charset="0"/>
                <a:cs typeface="Courier New" panose="02070309020205020404" pitchFamily="49" charset="0"/>
              </a:rPr>
              <a:t>normal</a:t>
            </a:r>
            <a:r>
              <a:rPr lang="en-US" dirty="0">
                <a:solidFill>
                  <a:srgbClr val="FF0000"/>
                </a:solidFill>
                <a:latin typeface="Courier New" panose="02070309020205020404" pitchFamily="49" charset="0"/>
                <a:cs typeface="Courier New" panose="02070309020205020404" pitchFamily="49" charset="0"/>
              </a:rPr>
              <a:t> </a:t>
            </a:r>
            <a:r>
              <a:rPr lang="en-US" b="1" dirty="0">
                <a:solidFill>
                  <a:srgbClr val="7030A0"/>
                </a:solidFill>
                <a:latin typeface="Courier New" panose="02070309020205020404" pitchFamily="49" charset="0"/>
                <a:cs typeface="Courier New" panose="02070309020205020404" pitchFamily="49" charset="0"/>
              </a:rPr>
              <a:t>fecal flora </a:t>
            </a:r>
            <a:r>
              <a:rPr lang="en-US" dirty="0">
                <a:solidFill>
                  <a:schemeClr val="tx1"/>
                </a:solidFill>
                <a:latin typeface="Courier New" panose="02070309020205020404" pitchFamily="49" charset="0"/>
                <a:cs typeface="Courier New" panose="02070309020205020404" pitchFamily="49" charset="0"/>
              </a:rPr>
              <a:t>(moderate growth</a:t>
            </a:r>
            <a:r>
              <a:rPr lang="en-US" dirty="0" smtClean="0">
                <a:solidFill>
                  <a:schemeClr val="tx1"/>
                </a:solidFill>
                <a:latin typeface="Courier New" panose="02070309020205020404" pitchFamily="49" charset="0"/>
                <a:cs typeface="Courier New" panose="02070309020205020404" pitchFamily="49" charset="0"/>
              </a:rPr>
              <a:t>)</a:t>
            </a:r>
            <a:r>
              <a:rPr lang="en-US" dirty="0" smtClean="0">
                <a:solidFill>
                  <a:schemeClr val="tx1"/>
                </a:solidFill>
              </a:rPr>
              <a:t>”</a:t>
            </a:r>
            <a:endParaRPr lang="en-US" sz="2800" dirty="0">
              <a:solidFill>
                <a:schemeClr val="tx1"/>
              </a:solidFill>
            </a:endParaRPr>
          </a:p>
          <a:p>
            <a:pPr marL="914400" lvl="1" indent="-457200">
              <a:buFont typeface="Arial" panose="020B0604020202020204" pitchFamily="34" charset="0"/>
              <a:buChar char="•"/>
            </a:pPr>
            <a:r>
              <a:rPr lang="en-US" dirty="0" err="1">
                <a:solidFill>
                  <a:schemeClr val="bg1">
                    <a:lumMod val="50000"/>
                  </a:schemeClr>
                </a:solidFill>
              </a:rPr>
              <a:t>eg</a:t>
            </a:r>
            <a:r>
              <a:rPr lang="en-US" dirty="0">
                <a:solidFill>
                  <a:schemeClr val="bg1">
                    <a:lumMod val="50000"/>
                  </a:schemeClr>
                </a:solidFill>
              </a:rPr>
              <a:t>, </a:t>
            </a:r>
            <a:r>
              <a:rPr lang="en-US" dirty="0" smtClean="0">
                <a:solidFill>
                  <a:schemeClr val="tx1"/>
                </a:solidFill>
              </a:rPr>
              <a:t>“</a:t>
            </a:r>
            <a:r>
              <a:rPr lang="en-US" b="1" dirty="0" smtClean="0">
                <a:solidFill>
                  <a:srgbClr val="FF0000"/>
                </a:solidFill>
                <a:latin typeface="Courier New" panose="02070309020205020404" pitchFamily="49" charset="0"/>
                <a:cs typeface="Courier New" panose="02070309020205020404" pitchFamily="49" charset="0"/>
              </a:rPr>
              <a:t>negative</a:t>
            </a:r>
            <a:r>
              <a:rPr lang="en-US" dirty="0" smtClean="0">
                <a:solidFill>
                  <a:schemeClr val="tx1"/>
                </a:solidFill>
                <a:latin typeface="Courier New" panose="02070309020205020404" pitchFamily="49" charset="0"/>
                <a:cs typeface="Courier New" panose="02070309020205020404" pitchFamily="49" charset="0"/>
              </a:rPr>
              <a:t> for </a:t>
            </a:r>
            <a:r>
              <a:rPr lang="en-US" b="1" dirty="0" smtClean="0">
                <a:solidFill>
                  <a:srgbClr val="7030A0"/>
                </a:solidFill>
                <a:latin typeface="Courier New" panose="02070309020205020404" pitchFamily="49" charset="0"/>
                <a:cs typeface="Courier New" panose="02070309020205020404" pitchFamily="49" charset="0"/>
              </a:rPr>
              <a:t>salmonella</a:t>
            </a:r>
            <a:r>
              <a:rPr lang="en-US" dirty="0" smtClean="0">
                <a:solidFill>
                  <a:schemeClr val="tx1"/>
                </a:solidFill>
                <a:latin typeface="Courier New" panose="02070309020205020404" pitchFamily="49" charset="0"/>
                <a:cs typeface="Courier New" panose="02070309020205020404" pitchFamily="49" charset="0"/>
              </a:rPr>
              <a:t>, </a:t>
            </a:r>
            <a:r>
              <a:rPr lang="en-US" b="1" dirty="0" err="1" smtClean="0">
                <a:solidFill>
                  <a:srgbClr val="7030A0"/>
                </a:solidFill>
                <a:latin typeface="Courier New" panose="02070309020205020404" pitchFamily="49" charset="0"/>
                <a:cs typeface="Courier New" panose="02070309020205020404" pitchFamily="49" charset="0"/>
              </a:rPr>
              <a:t>shigella</a:t>
            </a:r>
            <a:r>
              <a:rPr lang="en-US" dirty="0" smtClean="0">
                <a:solidFill>
                  <a:schemeClr val="tx1"/>
                </a:solidFill>
                <a:latin typeface="Courier New" panose="02070309020205020404" pitchFamily="49" charset="0"/>
                <a:cs typeface="Courier New" panose="02070309020205020404" pitchFamily="49" charset="0"/>
              </a:rPr>
              <a:t>, and </a:t>
            </a:r>
            <a:r>
              <a:rPr lang="en-US" b="1" dirty="0" smtClean="0">
                <a:solidFill>
                  <a:srgbClr val="7030A0"/>
                </a:solidFill>
                <a:latin typeface="Courier New" panose="02070309020205020404" pitchFamily="49" charset="0"/>
                <a:cs typeface="Courier New" panose="02070309020205020404" pitchFamily="49" charset="0"/>
              </a:rPr>
              <a:t>campylobacter</a:t>
            </a:r>
            <a:r>
              <a:rPr lang="en-US" dirty="0" smtClean="0">
                <a:solidFill>
                  <a:schemeClr val="tx1"/>
                </a:solidFill>
              </a:rPr>
              <a:t>”</a:t>
            </a:r>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p:txBody>
      </p:sp>
      <p:sp>
        <p:nvSpPr>
          <p:cNvPr id="9" name="Title 1"/>
          <p:cNvSpPr>
            <a:spLocks noGrp="1"/>
          </p:cNvSpPr>
          <p:nvPr>
            <p:ph type="title"/>
          </p:nvPr>
        </p:nvSpPr>
        <p:spPr>
          <a:xfrm>
            <a:off x="483476" y="187326"/>
            <a:ext cx="11136095" cy="760528"/>
          </a:xfrm>
        </p:spPr>
        <p:txBody>
          <a:bodyPr>
            <a:normAutofit/>
          </a:bodyPr>
          <a:lstStyle/>
          <a:p>
            <a:r>
              <a:rPr lang="en-US" sz="4000" b="1" dirty="0" smtClean="0">
                <a:solidFill>
                  <a:srgbClr val="0070C0"/>
                </a:solidFill>
              </a:rPr>
              <a:t>Steps to Leverage EMR “documents”</a:t>
            </a:r>
            <a:endParaRPr lang="en-US" sz="4000" dirty="0">
              <a:solidFill>
                <a:srgbClr val="0070C0"/>
              </a:solidFill>
            </a:endParaRPr>
          </a:p>
        </p:txBody>
      </p:sp>
    </p:spTree>
    <p:extLst>
      <p:ext uri="{BB962C8B-B14F-4D97-AF65-F5344CB8AC3E}">
        <p14:creationId xmlns:p14="http://schemas.microsoft.com/office/powerpoint/2010/main" val="27937294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880946"/>
            <a:ext cx="10515600" cy="3681529"/>
          </a:xfrm>
        </p:spPr>
        <p:txBody>
          <a:bodyPr>
            <a:normAutofit/>
          </a:bodyPr>
          <a:lstStyle/>
          <a:p>
            <a:r>
              <a:rPr lang="en-US" b="1" i="1" dirty="0" smtClean="0">
                <a:solidFill>
                  <a:srgbClr val="0070C0"/>
                </a:solidFill>
              </a:rPr>
              <a:t>National Registry Example:</a:t>
            </a:r>
            <a:r>
              <a:rPr lang="en-US" b="1" i="1" dirty="0">
                <a:solidFill>
                  <a:srgbClr val="0070C0"/>
                </a:solidFill>
              </a:rPr>
              <a:t/>
            </a:r>
            <a:br>
              <a:rPr lang="en-US" b="1" i="1" dirty="0">
                <a:solidFill>
                  <a:srgbClr val="0070C0"/>
                </a:solidFill>
              </a:rPr>
            </a:br>
            <a:r>
              <a:rPr lang="en-US" b="1" i="1" dirty="0">
                <a:solidFill>
                  <a:srgbClr val="0070C0"/>
                </a:solidFill>
              </a:rPr>
              <a:t>COVID-19 </a:t>
            </a:r>
            <a:r>
              <a:rPr lang="en-US" b="1" i="1" dirty="0" smtClean="0">
                <a:solidFill>
                  <a:srgbClr val="0070C0"/>
                </a:solidFill>
              </a:rPr>
              <a:t>CDW Registry</a:t>
            </a:r>
            <a:br>
              <a:rPr lang="en-US" b="1" i="1" dirty="0" smtClean="0">
                <a:solidFill>
                  <a:srgbClr val="0070C0"/>
                </a:solidFill>
              </a:rPr>
            </a:br>
            <a:r>
              <a:rPr lang="en-US" b="1" i="1" dirty="0" smtClean="0">
                <a:solidFill>
                  <a:srgbClr val="0070C0"/>
                </a:solidFill>
              </a:rPr>
              <a:t>Based on OMOP</a:t>
            </a:r>
            <a:endParaRPr lang="en-US" dirty="0"/>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0737115" y="6488668"/>
            <a:ext cx="1454885" cy="369332"/>
          </a:xfrm>
          <a:prstGeom prst="rect">
            <a:avLst/>
          </a:prstGeom>
          <a:noFill/>
        </p:spPr>
        <p:txBody>
          <a:bodyPr wrap="none" rtlCol="0">
            <a:spAutoFit/>
          </a:bodyPr>
          <a:lstStyle/>
          <a:p>
            <a:r>
              <a:rPr lang="en-US" dirty="0">
                <a:solidFill>
                  <a:schemeClr val="bg1">
                    <a:lumMod val="75000"/>
                  </a:schemeClr>
                </a:solidFill>
              </a:rPr>
              <a:t>c</a:t>
            </a:r>
            <a:r>
              <a:rPr lang="en-US" dirty="0" smtClean="0">
                <a:solidFill>
                  <a:schemeClr val="bg1">
                    <a:lumMod val="75000"/>
                  </a:schemeClr>
                </a:solidFill>
              </a:rPr>
              <a:t>ovid-registry</a:t>
            </a:r>
            <a:endParaRPr lang="en-US" dirty="0">
              <a:solidFill>
                <a:schemeClr val="bg1">
                  <a:lumMod val="75000"/>
                </a:schemeClr>
              </a:solidFill>
            </a:endParaRPr>
          </a:p>
        </p:txBody>
      </p:sp>
    </p:spTree>
    <p:extLst>
      <p:ext uri="{BB962C8B-B14F-4D97-AF65-F5344CB8AC3E}">
        <p14:creationId xmlns:p14="http://schemas.microsoft.com/office/powerpoint/2010/main" val="38530638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National Registry</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r>
              <a:rPr lang="en-US" dirty="0" smtClean="0"/>
              <a:t>Institutions from 11 states combine covid data from their EMRs</a:t>
            </a:r>
          </a:p>
          <a:p>
            <a:endParaRPr lang="en-US" dirty="0"/>
          </a:p>
          <a:p>
            <a:r>
              <a:rPr lang="en-US" dirty="0" smtClean="0"/>
              <a:t>There’s a national movement for investigations to be informed by multiple sites/institutions.  Every research study and institution collects their data differently.</a:t>
            </a:r>
          </a:p>
          <a:p>
            <a:endParaRPr lang="en-US" dirty="0"/>
          </a:p>
          <a:p>
            <a:r>
              <a:rPr lang="en-US" dirty="0" smtClean="0"/>
              <a:t>A CDM (common data model) is a standardized convention to store &amp; describe data.  Institutions extract and transform their EMR data </a:t>
            </a:r>
            <a:endParaRPr lang="en-US" dirty="0"/>
          </a:p>
        </p:txBody>
      </p:sp>
      <p:sp>
        <p:nvSpPr>
          <p:cNvPr id="6" name="TextBox 5"/>
          <p:cNvSpPr txBox="1"/>
          <p:nvPr/>
        </p:nvSpPr>
        <p:spPr>
          <a:xfrm>
            <a:off x="10737115" y="6488668"/>
            <a:ext cx="1454885" cy="369332"/>
          </a:xfrm>
          <a:prstGeom prst="rect">
            <a:avLst/>
          </a:prstGeom>
          <a:noFill/>
        </p:spPr>
        <p:txBody>
          <a:bodyPr wrap="none" rtlCol="0">
            <a:spAutoFit/>
          </a:bodyPr>
          <a:lstStyle/>
          <a:p>
            <a:r>
              <a:rPr lang="en-US" dirty="0">
                <a:solidFill>
                  <a:schemeClr val="bg1">
                    <a:lumMod val="75000"/>
                  </a:schemeClr>
                </a:solidFill>
              </a:rPr>
              <a:t>c</a:t>
            </a:r>
            <a:r>
              <a:rPr lang="en-US" dirty="0" smtClean="0">
                <a:solidFill>
                  <a:schemeClr val="bg1">
                    <a:lumMod val="75000"/>
                  </a:schemeClr>
                </a:solidFill>
              </a:rPr>
              <a:t>ovid-registry</a:t>
            </a:r>
            <a:endParaRPr lang="en-US" dirty="0">
              <a:solidFill>
                <a:schemeClr val="bg1">
                  <a:lumMod val="75000"/>
                </a:schemeClr>
              </a:solidFill>
            </a:endParaRPr>
          </a:p>
        </p:txBody>
      </p:sp>
    </p:spTree>
    <p:extLst>
      <p:ext uri="{BB962C8B-B14F-4D97-AF65-F5344CB8AC3E}">
        <p14:creationId xmlns:p14="http://schemas.microsoft.com/office/powerpoint/2010/main" val="2979442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1695"/>
          </a:xfrm>
        </p:spPr>
        <p:txBody>
          <a:bodyPr>
            <a:normAutofit/>
          </a:bodyPr>
          <a:lstStyle/>
          <a:p>
            <a:pPr algn="ctr"/>
            <a:r>
              <a:rPr lang="en-US" b="1" i="1" dirty="0">
                <a:solidFill>
                  <a:srgbClr val="0070C0"/>
                </a:solidFill>
              </a:rPr>
              <a:t>HSC </a:t>
            </a:r>
            <a:r>
              <a:rPr lang="en-US" b="1" i="1" dirty="0" smtClean="0">
                <a:solidFill>
                  <a:srgbClr val="0070C0"/>
                </a:solidFill>
              </a:rPr>
              <a:t>Data Sources</a:t>
            </a:r>
            <a:endParaRPr lang="en-US" b="1" i="1" dirty="0">
              <a:solidFill>
                <a:srgbClr val="0070C0"/>
              </a:solidFill>
            </a:endParaRPr>
          </a:p>
        </p:txBody>
      </p:sp>
      <p:sp>
        <p:nvSpPr>
          <p:cNvPr id="3" name="Content Placeholder 2"/>
          <p:cNvSpPr>
            <a:spLocks noGrp="1"/>
          </p:cNvSpPr>
          <p:nvPr>
            <p:ph idx="1"/>
          </p:nvPr>
        </p:nvSpPr>
        <p:spPr>
          <a:xfrm>
            <a:off x="228600" y="153750"/>
            <a:ext cx="11757660" cy="6597570"/>
          </a:xfrm>
        </p:spPr>
        <p:txBody>
          <a:bodyPr>
            <a:normAutofit fontScale="92500" lnSpcReduction="10000"/>
          </a:bodyPr>
          <a:lstStyle/>
          <a:p>
            <a:r>
              <a:rPr lang="en-US" dirty="0" smtClean="0"/>
              <a:t>Patient</a:t>
            </a:r>
            <a:endParaRPr lang="en-US" dirty="0"/>
          </a:p>
          <a:p>
            <a:pPr lvl="1"/>
            <a:r>
              <a:rPr lang="en-US" dirty="0"/>
              <a:t>Outpatient (Centricity</a:t>
            </a:r>
            <a:r>
              <a:rPr lang="en-US" dirty="0" smtClean="0"/>
              <a:t>)</a:t>
            </a:r>
            <a:endParaRPr lang="en-US" dirty="0"/>
          </a:p>
          <a:p>
            <a:pPr lvl="1"/>
            <a:r>
              <a:rPr lang="en-US" dirty="0"/>
              <a:t>Billing and Claims Data</a:t>
            </a:r>
          </a:p>
          <a:p>
            <a:pPr lvl="1"/>
            <a:r>
              <a:rPr lang="en-US" dirty="0" smtClean="0"/>
              <a:t>Inpatient (Meditech) </a:t>
            </a:r>
          </a:p>
          <a:p>
            <a:pPr lvl="1"/>
            <a:r>
              <a:rPr lang="en-US" dirty="0" smtClean="0"/>
              <a:t>Dozens of departmental sources</a:t>
            </a:r>
          </a:p>
          <a:p>
            <a:pPr lvl="1"/>
            <a:r>
              <a:rPr lang="en-US" dirty="0" smtClean="0"/>
              <a:t>Biomedical Research </a:t>
            </a:r>
            <a:r>
              <a:rPr lang="en-US" dirty="0"/>
              <a:t>Data</a:t>
            </a:r>
          </a:p>
          <a:p>
            <a:pPr lvl="1"/>
            <a:r>
              <a:rPr lang="en-US" dirty="0"/>
              <a:t>Epic </a:t>
            </a:r>
            <a:r>
              <a:rPr lang="en-US" dirty="0" smtClean="0"/>
              <a:t>(in </a:t>
            </a:r>
            <a:r>
              <a:rPr lang="en-US" dirty="0"/>
              <a:t>~1 year</a:t>
            </a:r>
            <a:r>
              <a:rPr lang="en-US" dirty="0" smtClean="0"/>
              <a:t>)</a:t>
            </a:r>
          </a:p>
          <a:p>
            <a:pPr marL="228600" lvl="1">
              <a:spcBef>
                <a:spcPts val="1000"/>
              </a:spcBef>
            </a:pPr>
            <a:r>
              <a:rPr lang="en-US" sz="2800" dirty="0" smtClean="0"/>
              <a:t>Provider</a:t>
            </a:r>
          </a:p>
          <a:p>
            <a:pPr marL="228600" lvl="1">
              <a:spcBef>
                <a:spcPts val="1000"/>
              </a:spcBef>
            </a:pPr>
            <a:r>
              <a:rPr lang="en-US" sz="2800" dirty="0" smtClean="0"/>
              <a:t>External Agencies</a:t>
            </a:r>
            <a:endParaRPr lang="en-US" sz="2800" dirty="0"/>
          </a:p>
          <a:p>
            <a:pPr marL="685800" lvl="2">
              <a:spcBef>
                <a:spcPts val="1000"/>
              </a:spcBef>
            </a:pPr>
            <a:r>
              <a:rPr lang="en-US" dirty="0"/>
              <a:t>Service Provided (by the Health </a:t>
            </a:r>
            <a:r>
              <a:rPr lang="en-US" dirty="0" err="1"/>
              <a:t>Dept</a:t>
            </a:r>
            <a:r>
              <a:rPr lang="en-US" dirty="0"/>
              <a:t> of Oklahoma)</a:t>
            </a:r>
          </a:p>
          <a:p>
            <a:pPr marL="685800" lvl="2">
              <a:spcBef>
                <a:spcPts val="1000"/>
              </a:spcBef>
            </a:pPr>
            <a:r>
              <a:rPr lang="en-US" dirty="0" smtClean="0"/>
              <a:t>Child Protective Services (Oklahoma </a:t>
            </a:r>
            <a:r>
              <a:rPr lang="en-US" dirty="0" err="1" smtClean="0"/>
              <a:t>Dept</a:t>
            </a:r>
            <a:r>
              <a:rPr lang="en-US" dirty="0" smtClean="0"/>
              <a:t> of Human Services)</a:t>
            </a:r>
          </a:p>
          <a:p>
            <a:pPr marL="685800" lvl="2">
              <a:spcBef>
                <a:spcPts val="1000"/>
              </a:spcBef>
            </a:pPr>
            <a:r>
              <a:rPr lang="en-US" dirty="0"/>
              <a:t>Immunization (Health </a:t>
            </a:r>
            <a:r>
              <a:rPr lang="en-US" dirty="0" err="1"/>
              <a:t>Dept</a:t>
            </a:r>
            <a:r>
              <a:rPr lang="en-US" dirty="0"/>
              <a:t> of Oklahoma)</a:t>
            </a:r>
          </a:p>
          <a:p>
            <a:pPr marL="685800" lvl="2">
              <a:spcBef>
                <a:spcPts val="1000"/>
              </a:spcBef>
            </a:pPr>
            <a:r>
              <a:rPr lang="en-US" dirty="0" smtClean="0"/>
              <a:t>Vital </a:t>
            </a:r>
            <a:r>
              <a:rPr lang="en-US" dirty="0"/>
              <a:t>Records (Health </a:t>
            </a:r>
            <a:r>
              <a:rPr lang="en-US" dirty="0" err="1"/>
              <a:t>Dept</a:t>
            </a:r>
            <a:r>
              <a:rPr lang="en-US" dirty="0"/>
              <a:t> of Oklahoma)</a:t>
            </a:r>
            <a:endParaRPr lang="en-US" sz="2800" dirty="0"/>
          </a:p>
          <a:p>
            <a:pPr marL="685800" lvl="2">
              <a:spcBef>
                <a:spcPts val="1000"/>
              </a:spcBef>
            </a:pPr>
            <a:r>
              <a:rPr lang="en-US" dirty="0" smtClean="0"/>
              <a:t>…</a:t>
            </a:r>
          </a:p>
          <a:p>
            <a:pPr marL="685800" lvl="2">
              <a:spcBef>
                <a:spcPts val="1000"/>
              </a:spcBef>
            </a:pPr>
            <a:r>
              <a:rPr lang="en-US" dirty="0" smtClean="0"/>
              <a:t>Multi-state collaborations (in the future)</a:t>
            </a:r>
          </a:p>
          <a:p>
            <a:pPr marL="228600" lvl="1">
              <a:spcBef>
                <a:spcPts val="1000"/>
              </a:spcBef>
            </a:pPr>
            <a:r>
              <a:rPr lang="en-US" sz="2800" dirty="0" smtClean="0"/>
              <a:t>Administrative Cost</a:t>
            </a:r>
          </a:p>
          <a:p>
            <a:pPr marL="228600" lvl="1">
              <a:spcBef>
                <a:spcPts val="1000"/>
              </a:spcBef>
            </a:pPr>
            <a:r>
              <a:rPr lang="en-US" sz="2800" dirty="0" smtClean="0">
                <a:solidFill>
                  <a:schemeClr val="bg1">
                    <a:lumMod val="50000"/>
                  </a:schemeClr>
                </a:solidFill>
              </a:rPr>
              <a:t>Employee &amp; Student</a:t>
            </a:r>
            <a:endParaRPr lang="en-US" sz="2800" dirty="0">
              <a:solidFill>
                <a:schemeClr val="bg1">
                  <a:lumMod val="50000"/>
                </a:schemeClr>
              </a:solidFill>
            </a:endParaRPr>
          </a:p>
        </p:txBody>
      </p:sp>
    </p:spTree>
    <p:extLst>
      <p:ext uri="{BB962C8B-B14F-4D97-AF65-F5344CB8AC3E}">
        <p14:creationId xmlns:p14="http://schemas.microsoft.com/office/powerpoint/2010/main" val="21246854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pic>
        <p:nvPicPr>
          <p:cNvPr id="2" name="Picture 1"/>
          <p:cNvPicPr>
            <a:picLocks noChangeAspect="1"/>
          </p:cNvPicPr>
          <p:nvPr/>
        </p:nvPicPr>
        <p:blipFill>
          <a:blip r:embed="rId2"/>
          <a:stretch>
            <a:fillRect/>
          </a:stretch>
        </p:blipFill>
        <p:spPr>
          <a:xfrm>
            <a:off x="17091" y="2734958"/>
            <a:ext cx="12151619" cy="3435106"/>
          </a:xfrm>
          <a:prstGeom prst="rect">
            <a:avLst/>
          </a:prstGeom>
        </p:spPr>
      </p:pic>
      <p:sp>
        <p:nvSpPr>
          <p:cNvPr id="5" name="TextBox 4"/>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264086"/>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Billing</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8: 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13" name="TextBox 112"/>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
        <p:nvSpPr>
          <p:cNvPr id="114" name="Title 1"/>
          <p:cNvSpPr txBox="1">
            <a:spLocks/>
          </p:cNvSpPr>
          <p:nvPr/>
        </p:nvSpPr>
        <p:spPr>
          <a:xfrm>
            <a:off x="8818003" y="3201501"/>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6: Incorporate</a:t>
            </a:r>
          </a:p>
          <a:p>
            <a:r>
              <a:rPr lang="en-US" sz="2500" dirty="0" smtClean="0">
                <a:solidFill>
                  <a:schemeClr val="accent2">
                    <a:lumMod val="75000"/>
                  </a:schemeClr>
                </a:solidFill>
              </a:rPr>
              <a:t>Health </a:t>
            </a:r>
            <a:r>
              <a:rPr lang="en-US" sz="2500" dirty="0" err="1" smtClean="0">
                <a:solidFill>
                  <a:schemeClr val="accent2">
                    <a:lumMod val="75000"/>
                  </a:schemeClr>
                </a:solidFill>
              </a:rPr>
              <a:t>Dept</a:t>
            </a:r>
            <a:endParaRPr lang="en-US" sz="2500" dirty="0">
              <a:solidFill>
                <a:schemeClr val="accent2">
                  <a:lumMod val="75000"/>
                </a:schemeClr>
              </a:solidFill>
            </a:endParaRPr>
          </a:p>
        </p:txBody>
      </p:sp>
      <p:sp>
        <p:nvSpPr>
          <p:cNvPr id="115" name="Title 1"/>
          <p:cNvSpPr txBox="1">
            <a:spLocks/>
          </p:cNvSpPr>
          <p:nvPr/>
        </p:nvSpPr>
        <p:spPr>
          <a:xfrm>
            <a:off x="8818003" y="4103959"/>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7: 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solidFill>
                  <a:srgbClr val="0070C0"/>
                </a:solidFill>
              </a:rPr>
              <a:t>Immunization Scope</a:t>
            </a:r>
            <a:endParaRPr lang="en-US" b="1" i="1" dirty="0">
              <a:solidFill>
                <a:srgbClr val="0070C0"/>
              </a:solidFill>
            </a:endParaRPr>
          </a:p>
        </p:txBody>
      </p:sp>
      <p:sp>
        <p:nvSpPr>
          <p:cNvPr id="3" name="Content Placeholder 2"/>
          <p:cNvSpPr>
            <a:spLocks noGrp="1"/>
          </p:cNvSpPr>
          <p:nvPr>
            <p:ph idx="1"/>
          </p:nvPr>
        </p:nvSpPr>
        <p:spPr/>
        <p:txBody>
          <a:bodyPr>
            <a:normAutofit/>
          </a:bodyPr>
          <a:lstStyle/>
          <a:p>
            <a:r>
              <a:rPr lang="en-US" dirty="0" smtClean="0"/>
              <a:t>1,000,000 syringes</a:t>
            </a:r>
          </a:p>
          <a:p>
            <a:r>
              <a:rPr lang="en-US" dirty="0" smtClean="0"/>
              <a:t>~100 vaccine types</a:t>
            </a:r>
          </a:p>
          <a:p>
            <a:r>
              <a:rPr lang="en-US" dirty="0" smtClean="0"/>
              <a:t>10+ years</a:t>
            </a:r>
          </a:p>
          <a:p>
            <a:r>
              <a:rPr lang="en-US" dirty="0" smtClean="0"/>
              <a:t>70+ clinics</a:t>
            </a:r>
          </a:p>
          <a:p>
            <a:endParaRPr lang="en-US" dirty="0" smtClean="0"/>
          </a:p>
          <a:p>
            <a:endParaRPr lang="en-US" dirty="0"/>
          </a:p>
        </p:txBody>
      </p:sp>
      <p:sp>
        <p:nvSpPr>
          <p:cNvPr id="4" name="TextBox 3"/>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Brief Summary of CDW Value</a:t>
            </a:r>
            <a:endParaRPr lang="en-US" sz="7200" b="1" i="1"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36380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p>
        </p:txBody>
      </p:sp>
      <p:sp>
        <p:nvSpPr>
          <p:cNvPr id="3" name="Content Placeholder 2"/>
          <p:cNvSpPr>
            <a:spLocks noGrp="1"/>
          </p:cNvSpPr>
          <p:nvPr>
            <p:ph idx="1"/>
          </p:nvPr>
        </p:nvSpPr>
        <p:spPr/>
        <p:txBody>
          <a:bodyPr>
            <a:normAutofit lnSpcReduction="10000"/>
          </a:bodyPr>
          <a:lstStyle/>
          <a:p>
            <a:r>
              <a:rPr lang="en-US" dirty="0"/>
              <a:t>POPS: dynamic </a:t>
            </a:r>
            <a:r>
              <a:rPr lang="en-US" dirty="0" smtClean="0"/>
              <a:t>recruitment</a:t>
            </a:r>
            <a:endParaRPr lang="en-US" dirty="0"/>
          </a:p>
          <a:p>
            <a:r>
              <a:rPr lang="en-US" dirty="0" smtClean="0"/>
              <a:t>OxyContin: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a:t>
            </a:r>
            <a:r>
              <a:rPr lang="en-US" dirty="0" smtClean="0"/>
              <a:t>data</a:t>
            </a:r>
          </a:p>
          <a:p>
            <a:r>
              <a:rPr lang="en-US" dirty="0" smtClean="0"/>
              <a:t>Immunization</a:t>
            </a:r>
            <a:r>
              <a:rPr lang="en-US" dirty="0"/>
              <a:t>: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16319589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365760" y="1502834"/>
            <a:ext cx="6196672" cy="5195146"/>
          </a:xfrm>
        </p:spPr>
        <p:txBody>
          <a:bodyPr>
            <a:normAutofit fontScale="925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71102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Flexible biomedical concept system to define hierarchical items and ontologies</a:t>
            </a:r>
          </a:p>
          <a:p>
            <a:pPr marL="342900" indent="-342900">
              <a:buFont typeface="Arial" panose="020B0604020202020204" pitchFamily="34" charset="0"/>
              <a:buChar char="•"/>
            </a:pPr>
            <a:r>
              <a:rPr lang="en-US" dirty="0">
                <a:solidFill>
                  <a:schemeClr val="tx1"/>
                </a:solidFill>
              </a:rPr>
              <a:t>D</a:t>
            </a:r>
            <a:r>
              <a:rPr lang="en-US" dirty="0" smtClean="0">
                <a:solidFill>
                  <a:schemeClr val="tx1"/>
                </a:solidFill>
              </a:rPr>
              <a:t>rag &amp; drop 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Produces 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
        <p:nvSpPr>
          <p:cNvPr id="6" name="TextBox 5"/>
          <p:cNvSpPr txBox="1"/>
          <p:nvPr/>
        </p:nvSpPr>
        <p:spPr>
          <a:xfrm>
            <a:off x="9271190" y="6388924"/>
            <a:ext cx="2252540" cy="369332"/>
          </a:xfrm>
          <a:prstGeom prst="rect">
            <a:avLst/>
          </a:prstGeom>
          <a:noFill/>
        </p:spPr>
        <p:txBody>
          <a:bodyPr wrap="none" rtlCol="0">
            <a:spAutoFit/>
          </a:bodyPr>
          <a:lstStyle/>
          <a:p>
            <a:r>
              <a:rPr lang="en-US" dirty="0">
                <a:hlinkClick r:id="rId3"/>
              </a:rPr>
              <a:t>https://www.iths.org/</a:t>
            </a:r>
            <a:endParaRPr lang="en-US" dirty="0">
              <a:solidFill>
                <a:schemeClr val="bg1">
                  <a:lumMod val="75000"/>
                </a:schemeClr>
              </a:solidFill>
            </a:endParaRP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394" y="89956"/>
            <a:ext cx="11527206" cy="2470364"/>
          </a:xfrm>
          <a:solidFill>
            <a:schemeClr val="bg1"/>
          </a:solidFill>
        </p:spPr>
        <p:txBody>
          <a:bodyPr>
            <a:normAutofit/>
          </a:bodyPr>
          <a:lstStyle/>
          <a:p>
            <a:r>
              <a:rPr lang="en-US" b="1" i="1" dirty="0" smtClean="0">
                <a:solidFill>
                  <a:srgbClr val="0070C0"/>
                </a:solidFill>
              </a:rPr>
              <a:t>Current Developments: </a:t>
            </a:r>
            <a:r>
              <a:rPr lang="en-US" b="1" i="1" dirty="0">
                <a:solidFill>
                  <a:srgbClr val="0070C0"/>
                </a:solidFill>
              </a:rPr>
              <a:t/>
            </a:r>
            <a:br>
              <a:rPr lang="en-US" b="1" i="1" dirty="0">
                <a:solidFill>
                  <a:srgbClr val="0070C0"/>
                </a:solidFill>
              </a:rPr>
            </a:br>
            <a:r>
              <a:rPr lang="en-US" b="1" i="1" dirty="0" smtClean="0">
                <a:solidFill>
                  <a:srgbClr val="0070C0"/>
                </a:solidFill>
              </a:rPr>
              <a:t>Common Campus-wide Warehouse </a:t>
            </a:r>
            <a:endParaRPr lang="en-US" b="1" i="1" dirty="0">
              <a:solidFill>
                <a:srgbClr val="0070C0"/>
              </a:solidFill>
            </a:endParaRPr>
          </a:p>
        </p:txBody>
      </p:sp>
      <p:sp>
        <p:nvSpPr>
          <p:cNvPr id="3" name="Text Placeholder 2"/>
          <p:cNvSpPr>
            <a:spLocks noGrp="1"/>
          </p:cNvSpPr>
          <p:nvPr>
            <p:ph type="body" idx="1"/>
          </p:nvPr>
        </p:nvSpPr>
        <p:spPr>
          <a:xfrm>
            <a:off x="541020" y="3901441"/>
            <a:ext cx="4587240" cy="2188210"/>
          </a:xfrm>
        </p:spPr>
        <p:txBody>
          <a:bodyPr>
            <a:normAutofit lnSpcReduction="10000"/>
          </a:bodyPr>
          <a:lstStyle/>
          <a:p>
            <a:r>
              <a:rPr lang="en-US" dirty="0" smtClean="0"/>
              <a:t>A tighter collaboration with</a:t>
            </a:r>
          </a:p>
          <a:p>
            <a:pPr marL="342900" indent="-342900">
              <a:buFont typeface="Arial" panose="020B0604020202020204" pitchFamily="34" charset="0"/>
              <a:buChar char="•"/>
            </a:pPr>
            <a:r>
              <a:rPr lang="en-US" dirty="0" smtClean="0"/>
              <a:t>IT</a:t>
            </a:r>
          </a:p>
          <a:p>
            <a:pPr marL="342900" indent="-342900">
              <a:buFont typeface="Arial" panose="020B0604020202020204" pitchFamily="34" charset="0"/>
              <a:buChar char="•"/>
            </a:pPr>
            <a:r>
              <a:rPr lang="en-US" dirty="0" smtClean="0"/>
              <a:t>BBMC</a:t>
            </a:r>
          </a:p>
          <a:p>
            <a:pPr marL="342900" indent="-342900">
              <a:buFont typeface="Arial" panose="020B0604020202020204" pitchFamily="34" charset="0"/>
              <a:buChar char="•"/>
            </a:pPr>
            <a:r>
              <a:rPr lang="en-US" dirty="0" smtClean="0"/>
              <a:t>OU Physicians</a:t>
            </a:r>
          </a:p>
          <a:p>
            <a:pPr marL="342900" indent="-342900">
              <a:buFont typeface="Arial" panose="020B0604020202020204" pitchFamily="34" charset="0"/>
              <a:buChar char="•"/>
            </a:pPr>
            <a:r>
              <a:rPr lang="en-US" dirty="0" smtClean="0"/>
              <a:t>Hospital</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650" y="3602776"/>
            <a:ext cx="6041667" cy="2965725"/>
          </a:xfrm>
          <a:prstGeom prst="rect">
            <a:avLst/>
          </a:prstGeom>
        </p:spPr>
      </p:pic>
      <p:sp>
        <p:nvSpPr>
          <p:cNvPr id="6" name="Rectangle 5"/>
          <p:cNvSpPr/>
          <p:nvPr/>
        </p:nvSpPr>
        <p:spPr>
          <a:xfrm>
            <a:off x="9540240" y="3602776"/>
            <a:ext cx="2591077" cy="2965725"/>
          </a:xfrm>
          <a:prstGeom prst="rect">
            <a:avLst/>
          </a:prstGeom>
          <a:solidFill>
            <a:srgbClr val="D9D9D9">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089650" y="3215640"/>
            <a:ext cx="3450590" cy="3558540"/>
          </a:xfrm>
          <a:prstGeom prst="roundRect">
            <a:avLst/>
          </a:prstGeom>
          <a:noFill/>
          <a:ln w="571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957914" y="1347939"/>
            <a:ext cx="5753426" cy="4971798"/>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151474" y="193860"/>
            <a:ext cx="10515600" cy="654243"/>
          </a:xfrm>
        </p:spPr>
        <p:txBody>
          <a:bodyPr>
            <a:normAutofit fontScale="90000"/>
          </a:bodyPr>
          <a:lstStyle/>
          <a:p>
            <a:r>
              <a:rPr lang="en-US" sz="4400" b="1" dirty="0" smtClean="0">
                <a:solidFill>
                  <a:srgbClr val="0070C0"/>
                </a:solidFill>
              </a:rPr>
              <a:t>Starting a CDW Project</a:t>
            </a:r>
            <a:endParaRPr lang="en-US" sz="4400" b="1" dirty="0"/>
          </a:p>
        </p:txBody>
      </p:sp>
      <p:sp>
        <p:nvSpPr>
          <p:cNvPr id="5" name="Content Placeholder 2"/>
          <p:cNvSpPr txBox="1">
            <a:spLocks/>
          </p:cNvSpPr>
          <p:nvPr/>
        </p:nvSpPr>
        <p:spPr>
          <a:xfrm>
            <a:off x="6215392" y="246122"/>
            <a:ext cx="5976608" cy="837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chemeClr val="tx1"/>
                </a:solidFill>
              </a:rPr>
              <a:t>Submit a request at </a:t>
            </a:r>
            <a:r>
              <a:rPr lang="en-US" dirty="0" smtClean="0">
                <a:solidFill>
                  <a:schemeClr val="tx1"/>
                </a:solidFill>
                <a:hlinkClick r:id="rId3"/>
              </a:rPr>
              <a:t>https</a:t>
            </a:r>
            <a:r>
              <a:rPr lang="en-US" dirty="0">
                <a:solidFill>
                  <a:schemeClr val="tx1"/>
                </a:solidFill>
                <a:hlinkClick r:id="rId3"/>
              </a:rPr>
              <a:t>://ouhsc.edu/bbmc</a:t>
            </a:r>
            <a:r>
              <a:rPr lang="en-US" dirty="0" smtClean="0">
                <a:solidFill>
                  <a:schemeClr val="tx1"/>
                </a:solidFill>
                <a:hlinkClick r:id="rId3"/>
              </a:rPr>
              <a:t>/</a:t>
            </a:r>
            <a:r>
              <a:rPr lang="en-US" dirty="0" smtClean="0">
                <a:solidFill>
                  <a:schemeClr val="tx1"/>
                </a:solidFill>
              </a:rPr>
              <a:t>,</a:t>
            </a:r>
            <a:br>
              <a:rPr lang="en-US" dirty="0" smtClean="0">
                <a:solidFill>
                  <a:schemeClr val="tx1"/>
                </a:solidFill>
              </a:rPr>
            </a:br>
            <a:r>
              <a:rPr lang="en-US" dirty="0" smtClean="0">
                <a:solidFill>
                  <a:schemeClr val="tx1"/>
                </a:solidFill>
              </a:rPr>
              <a:t>then click “Request Support”</a:t>
            </a:r>
          </a:p>
        </p:txBody>
      </p:sp>
      <p:pic>
        <p:nvPicPr>
          <p:cNvPr id="7" name="Picture 6"/>
          <p:cNvPicPr>
            <a:picLocks noChangeAspect="1"/>
          </p:cNvPicPr>
          <p:nvPr/>
        </p:nvPicPr>
        <p:blipFill>
          <a:blip r:embed="rId4"/>
          <a:stretch>
            <a:fillRect/>
          </a:stretch>
        </p:blipFill>
        <p:spPr>
          <a:xfrm>
            <a:off x="793288" y="1713698"/>
            <a:ext cx="5511136" cy="5077676"/>
          </a:xfrm>
          <a:prstGeom prst="rect">
            <a:avLst/>
          </a:prstGeom>
          <a:ln>
            <a:noFill/>
          </a:ln>
          <a:effectLst>
            <a:outerShdw blurRad="292100" dist="139700" dir="2700000" algn="tl" rotWithShape="0">
              <a:srgbClr val="333333">
                <a:alpha val="65000"/>
              </a:srgbClr>
            </a:outerShdw>
          </a:effectLst>
        </p:spPr>
      </p:pic>
      <p:sp>
        <p:nvSpPr>
          <p:cNvPr id="3" name="Right Arrow 2"/>
          <p:cNvSpPr/>
          <p:nvPr/>
        </p:nvSpPr>
        <p:spPr>
          <a:xfrm>
            <a:off x="6535711" y="5104152"/>
            <a:ext cx="2855627" cy="89191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This box routes it to the CDW team</a:t>
            </a:r>
            <a:endParaRPr lang="en-US" sz="1600" dirty="0"/>
          </a:p>
        </p:txBody>
      </p:sp>
      <p:sp>
        <p:nvSpPr>
          <p:cNvPr id="9" name="Right Arrow 8"/>
          <p:cNvSpPr/>
          <p:nvPr/>
        </p:nvSpPr>
        <p:spPr>
          <a:xfrm rot="21085932">
            <a:off x="7821327" y="3806579"/>
            <a:ext cx="2855627" cy="89191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This helps us prep for the initial meeting w/ you</a:t>
            </a:r>
            <a:endParaRPr lang="en-US" sz="1600" dirty="0"/>
          </a:p>
        </p:txBody>
      </p:sp>
    </p:spTree>
    <p:extLst>
      <p:ext uri="{BB962C8B-B14F-4D97-AF65-F5344CB8AC3E}">
        <p14:creationId xmlns:p14="http://schemas.microsoft.com/office/powerpoint/2010/main" val="32026032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0075" y="0"/>
            <a:ext cx="11591925" cy="6715125"/>
          </a:xfrm>
          <a:prstGeom prst="rect">
            <a:avLst/>
          </a:prstGeom>
        </p:spPr>
      </p:pic>
      <p:sp>
        <p:nvSpPr>
          <p:cNvPr id="3" name="Title 1"/>
          <p:cNvSpPr txBox="1">
            <a:spLocks/>
          </p:cNvSpPr>
          <p:nvPr/>
        </p:nvSpPr>
        <p:spPr>
          <a:xfrm>
            <a:off x="129540" y="2560321"/>
            <a:ext cx="4541520" cy="1546860"/>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smtClean="0">
                <a:solidFill>
                  <a:srgbClr val="0070C0"/>
                </a:solidFill>
              </a:rPr>
              <a:t>Typical Workflow for a</a:t>
            </a:r>
          </a:p>
          <a:p>
            <a:pPr algn="ctr"/>
            <a:r>
              <a:rPr lang="en-US" b="1" i="1" dirty="0" smtClean="0">
                <a:solidFill>
                  <a:srgbClr val="0070C0"/>
                </a:solidFill>
              </a:rPr>
              <a:t>CDW Research project</a:t>
            </a:r>
          </a:p>
          <a:p>
            <a:pPr algn="ctr"/>
            <a:r>
              <a:rPr lang="en-US" b="1" i="1" dirty="0" smtClean="0">
                <a:solidFill>
                  <a:srgbClr val="0070C0"/>
                </a:solidFill>
              </a:rPr>
              <a:t>by the BBMC</a:t>
            </a:r>
            <a:endParaRPr lang="en-US" b="1" i="1" dirty="0">
              <a:solidFill>
                <a:srgbClr val="0070C0"/>
              </a:solidFill>
            </a:endParaRPr>
          </a:p>
        </p:txBody>
      </p:sp>
      <p:sp>
        <p:nvSpPr>
          <p:cNvPr id="2" name="Rectangle 1"/>
          <p:cNvSpPr/>
          <p:nvPr/>
        </p:nvSpPr>
        <p:spPr>
          <a:xfrm>
            <a:off x="6072554" y="5288340"/>
            <a:ext cx="6119446" cy="1569660"/>
          </a:xfrm>
          <a:prstGeom prst="rect">
            <a:avLst/>
          </a:prstGeom>
        </p:spPr>
        <p:txBody>
          <a:bodyPr wrap="square">
            <a:spAutoFit/>
          </a:bodyPr>
          <a:lstStyle/>
          <a:p>
            <a:pPr algn="r"/>
            <a:r>
              <a:rPr lang="en-US" sz="3200" dirty="0"/>
              <a:t>Submit a request </a:t>
            </a:r>
            <a:r>
              <a:rPr lang="en-US" sz="3200" dirty="0" smtClean="0"/>
              <a:t>at:</a:t>
            </a:r>
          </a:p>
          <a:p>
            <a:pPr algn="r"/>
            <a:r>
              <a:rPr lang="en-US" sz="3200" dirty="0" smtClean="0">
                <a:hlinkClick r:id="rId4"/>
              </a:rPr>
              <a:t>ouhsc.edu/</a:t>
            </a:r>
            <a:r>
              <a:rPr lang="en-US" sz="3200" dirty="0" err="1" smtClean="0">
                <a:hlinkClick r:id="rId4"/>
              </a:rPr>
              <a:t>bbmc</a:t>
            </a:r>
            <a:r>
              <a:rPr lang="en-US" sz="3200" dirty="0" smtClean="0">
                <a:hlinkClick r:id="rId4"/>
              </a:rPr>
              <a:t>/</a:t>
            </a:r>
            <a:endParaRPr lang="en-US" sz="3200" dirty="0" smtClean="0"/>
          </a:p>
          <a:p>
            <a:pPr algn="r"/>
            <a:r>
              <a:rPr lang="en-US" sz="3200" dirty="0" smtClean="0"/>
              <a:t>then ‘Request Support’</a:t>
            </a:r>
          </a:p>
        </p:txBody>
      </p:sp>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dirty="0" smtClean="0"/>
              <a:t>Thank you</a:t>
            </a:r>
            <a:endParaRPr lang="en-US" dirty="0"/>
          </a:p>
        </p:txBody>
      </p:sp>
      <p:sp>
        <p:nvSpPr>
          <p:cNvPr id="14" name="Subtitle 13"/>
          <p:cNvSpPr>
            <a:spLocks noGrp="1"/>
          </p:cNvSpPr>
          <p:nvPr>
            <p:ph type="subTitle" idx="1"/>
          </p:nvPr>
        </p:nvSpPr>
        <p:spPr>
          <a:xfrm>
            <a:off x="1066800" y="3971133"/>
            <a:ext cx="10058400" cy="1979847"/>
          </a:xfrm>
        </p:spPr>
        <p:txBody>
          <a:bodyPr>
            <a:normAutofit fontScale="85000" lnSpcReduction="20000"/>
          </a:bodyPr>
          <a:lstStyle/>
          <a:p>
            <a:r>
              <a:rPr lang="en-US" sz="2200" dirty="0" smtClean="0"/>
              <a:t>Will Beasley, PhD</a:t>
            </a:r>
          </a:p>
          <a:p>
            <a:r>
              <a:rPr lang="en-US" sz="2200" dirty="0" smtClean="0"/>
              <a:t>Ashley Thumann, </a:t>
            </a:r>
            <a:r>
              <a:rPr lang="en-US" sz="2200" dirty="0"/>
              <a:t>MHA</a:t>
            </a:r>
          </a:p>
          <a:p>
            <a:r>
              <a:rPr lang="en-US" sz="2200" dirty="0"/>
              <a:t>Wale Oluborode, MD, </a:t>
            </a:r>
            <a:r>
              <a:rPr lang="en-US" sz="2200" dirty="0" smtClean="0"/>
              <a:t>MPH</a:t>
            </a:r>
            <a:endParaRPr lang="en-US" sz="2200" dirty="0"/>
          </a:p>
          <a:p>
            <a:r>
              <a:rPr lang="en-US" sz="2200" dirty="0"/>
              <a:t>David Bard, PhD</a:t>
            </a:r>
          </a:p>
          <a:p>
            <a:r>
              <a:rPr lang="en-US" sz="2200" dirty="0" smtClean="0"/>
              <a:t>University </a:t>
            </a:r>
            <a:r>
              <a:rPr lang="en-US" sz="2200" dirty="0"/>
              <a:t>of Oklahoma HSC</a:t>
            </a:r>
          </a:p>
          <a:p>
            <a:r>
              <a:rPr lang="en-US" sz="2200" dirty="0"/>
              <a:t>Biomedical &amp; Behavioral Methodology </a:t>
            </a:r>
            <a:r>
              <a:rPr lang="en-US" sz="2200" dirty="0" smtClean="0"/>
              <a:t>Core (BBMC)</a:t>
            </a:r>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6421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Extra Slides</a:t>
            </a:r>
            <a:endParaRPr lang="en-US" dirty="0">
              <a:solidFill>
                <a:schemeClr val="bg1"/>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835633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15863963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414665573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39829929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5254277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33282939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Decision Support</a:t>
            </a: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Trials &amp; Other Research Studies Supported by the CDW</a:t>
            </a:r>
            <a:br>
              <a:rPr lang="en-US" sz="3200" b="1" i="1" dirty="0">
                <a:solidFill>
                  <a:srgbClr val="0070C0"/>
                </a:solidFill>
              </a:rPr>
            </a:br>
            <a:r>
              <a:rPr lang="en-US" sz="3200" dirty="0">
                <a:solidFill>
                  <a:schemeClr val="bg1">
                    <a:lumMod val="50000"/>
                  </a:schemeClr>
                </a:solidFill>
              </a:rPr>
              <a:t>since 2017; page 1</a:t>
            </a:r>
            <a:endParaRPr lang="en-US" sz="3200" b="1" i="1" dirty="0">
              <a:solidFill>
                <a:srgbClr val="0070C0"/>
              </a:solidFill>
            </a:endParaRPr>
          </a:p>
        </p:txBody>
      </p:sp>
      <p:graphicFrame>
        <p:nvGraphicFramePr>
          <p:cNvPr id="4" name="Table 3"/>
          <p:cNvGraphicFramePr>
            <a:graphicFrameLocks noGrp="1"/>
          </p:cNvGraphicFramePr>
          <p:nvPr>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graphicFrame>
        <p:nvGraphicFramePr>
          <p:cNvPr id="5" name="Table 4"/>
          <p:cNvGraphicFramePr>
            <a:graphicFrameLocks noGrp="1"/>
          </p:cNvGraphicFramePr>
          <p:nvPr>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a16="http://schemas.microsoft.com/office/drawing/2014/main" xmlns="" val="1022886225"/>
                    </a:ext>
                  </a:extLst>
                </a:gridCol>
                <a:gridCol w="1181705">
                  <a:extLst>
                    <a:ext uri="{9D8B030D-6E8A-4147-A177-3AD203B41FA5}">
                      <a16:colId xmlns:a16="http://schemas.microsoft.com/office/drawing/2014/main" xmlns="" val="2020208361"/>
                    </a:ext>
                  </a:extLst>
                </a:gridCol>
                <a:gridCol w="1181705">
                  <a:extLst>
                    <a:ext uri="{9D8B030D-6E8A-4147-A177-3AD203B41FA5}">
                      <a16:colId xmlns:a16="http://schemas.microsoft.com/office/drawing/2014/main" xmlns=""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31307175"/>
                  </a:ext>
                </a:extLst>
              </a:tr>
            </a:tbl>
          </a:graphicData>
        </a:graphic>
      </p:graphicFrame>
    </p:spTree>
    <p:extLst>
      <p:ext uri="{BB962C8B-B14F-4D97-AF65-F5344CB8AC3E}">
        <p14:creationId xmlns:p14="http://schemas.microsoft.com/office/powerpoint/2010/main" val="15581143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2</a:t>
            </a:r>
            <a:endParaRPr lang="en-US" sz="3200" dirty="0">
              <a:solidFill>
                <a:schemeClr val="bg1">
                  <a:lumMod val="50000"/>
                </a:schemeClr>
              </a:solidFill>
            </a:endParaRPr>
          </a:p>
        </p:txBody>
      </p:sp>
      <p:graphicFrame>
        <p:nvGraphicFramePr>
          <p:cNvPr id="4" name="Table 3"/>
          <p:cNvGraphicFramePr>
            <a:graphicFrameLocks noGrp="1"/>
          </p:cNvGraphicFramePr>
          <p:nvPr>
            <p:extLst/>
          </p:nvPr>
        </p:nvGraphicFramePr>
        <p:xfrm>
          <a:off x="462810" y="1345921"/>
          <a:ext cx="5373220" cy="5108664"/>
        </p:xfrm>
        <a:graphic>
          <a:graphicData uri="http://schemas.openxmlformats.org/drawingml/2006/table">
            <a:tbl>
              <a:tblPr>
                <a:tableStyleId>{5C22544A-7EE6-4342-B048-85BDC9FD1C3A}</a:tableStyleId>
              </a:tblPr>
              <a:tblGrid>
                <a:gridCol w="3284597">
                  <a:extLst>
                    <a:ext uri="{9D8B030D-6E8A-4147-A177-3AD203B41FA5}">
                      <a16:colId xmlns:a16="http://schemas.microsoft.com/office/drawing/2014/main" xmlns="" val="1356431335"/>
                    </a:ext>
                  </a:extLst>
                </a:gridCol>
                <a:gridCol w="912804">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indent="0" algn="l" fontAlgn="b">
                        <a:buAutoNum type="alphaUcPeriod"/>
                      </a:pPr>
                      <a:r>
                        <a:rPr lang="en-US" sz="1100" b="0" i="0" u="none" strike="noStrike" baseline="0" dirty="0" smtClean="0">
                          <a:solidFill>
                            <a:srgbClr val="000000"/>
                          </a:solidFill>
                          <a:effectLst/>
                          <a:latin typeface="Calibri" panose="020F0502020204030204" pitchFamily="34" charset="0"/>
                        </a:rPr>
                        <a:t> </a:t>
                      </a: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graphicFrame>
        <p:nvGraphicFramePr>
          <p:cNvPr id="6" name="Table 5"/>
          <p:cNvGraphicFramePr>
            <a:graphicFrameLocks noGrp="1"/>
          </p:cNvGraphicFramePr>
          <p:nvPr>
            <p:extLst/>
          </p:nvPr>
        </p:nvGraphicFramePr>
        <p:xfrm>
          <a:off x="6326335" y="1345921"/>
          <a:ext cx="5373220" cy="5108660"/>
        </p:xfrm>
        <a:graphic>
          <a:graphicData uri="http://schemas.openxmlformats.org/drawingml/2006/table">
            <a:tbl>
              <a:tblPr>
                <a:tableStyleId>{5C22544A-7EE6-4342-B048-85BDC9FD1C3A}</a:tableStyleId>
              </a:tblPr>
              <a:tblGrid>
                <a:gridCol w="3568779">
                  <a:extLst>
                    <a:ext uri="{9D8B030D-6E8A-4147-A177-3AD203B41FA5}">
                      <a16:colId xmlns:a16="http://schemas.microsoft.com/office/drawing/2014/main" xmlns="" val="1356431335"/>
                    </a:ext>
                  </a:extLst>
                </a:gridCol>
                <a:gridCol w="751115">
                  <a:extLst>
                    <a:ext uri="{9D8B030D-6E8A-4147-A177-3AD203B41FA5}">
                      <a16:colId xmlns:a16="http://schemas.microsoft.com/office/drawing/2014/main" xmlns="" val="4074852346"/>
                    </a:ext>
                  </a:extLst>
                </a:gridCol>
                <a:gridCol w="1053326">
                  <a:extLst>
                    <a:ext uri="{9D8B030D-6E8A-4147-A177-3AD203B41FA5}">
                      <a16:colId xmlns:a16="http://schemas.microsoft.com/office/drawing/2014/main" xmlns="" val="715510892"/>
                    </a:ext>
                  </a:extLst>
                </a:gridCol>
              </a:tblGrid>
              <a:tr h="237804">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indent="0" algn="l" fontAlgn="b">
                        <a:buAutoNum type="alphaUcPeriod"/>
                      </a:pPr>
                      <a:r>
                        <a:rPr lang="en-US" sz="1100" b="0" i="0" u="none" strike="noStrike" baseline="0" dirty="0" smtClean="0">
                          <a:solidFill>
                            <a:srgbClr val="000000"/>
                          </a:solidFill>
                          <a:effectLst/>
                          <a:latin typeface="Calibri" panose="020F0502020204030204" pitchFamily="34" charset="0"/>
                        </a:rPr>
                        <a:t> </a:t>
                      </a: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Children</a:t>
                      </a:r>
                      <a:r>
                        <a:rPr lang="en-US" sz="1100" b="0" i="0" u="none" strike="noStrike" baseline="0" dirty="0" smtClean="0">
                          <a:solidFill>
                            <a:srgbClr val="000000"/>
                          </a:solidFill>
                          <a:effectLst/>
                          <a:latin typeface="Calibri" panose="020F0502020204030204" pitchFamily="34" charset="0"/>
                        </a:rPr>
                        <a:t> with Medical Complexity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Akande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Patients with Merkel Cell Carcinoma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Henson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351158">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Glucocorticoid Receptor Antagonism in the Treatment of Cushing Syndrome</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Lim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Endocrinology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Influenza A and </a:t>
                      </a:r>
                      <a:r>
                        <a:rPr lang="en-US" sz="1100" b="0" i="0" u="none" strike="noStrike" dirty="0" err="1" smtClean="0">
                          <a:solidFill>
                            <a:srgbClr val="000000"/>
                          </a:solidFill>
                          <a:effectLst/>
                          <a:latin typeface="Calibri" panose="020F0502020204030204" pitchFamily="34" charset="0"/>
                        </a:rPr>
                        <a:t>Sialadenitis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351158">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Surgical Complications in Patients with Spinal Muscular Atrophy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Chong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Tissue Eosinophil</a:t>
                      </a:r>
                      <a:r>
                        <a:rPr lang="en-US" sz="1100" b="0" i="0" u="none" strike="noStrike" baseline="0" dirty="0" smtClean="0">
                          <a:solidFill>
                            <a:srgbClr val="000000"/>
                          </a:solidFill>
                          <a:effectLst/>
                          <a:latin typeface="Calibri" panose="020F0502020204030204" pitchFamily="34" charset="0"/>
                        </a:rPr>
                        <a:t> Count in IBD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Bone Health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Krishnan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Association between Urinary Parameters and Urological Issues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indent="0" algn="l" fontAlgn="b">
                        <a:buAutoNum type="alphaUcPeriod"/>
                      </a:pPr>
                      <a:r>
                        <a:rPr lang="en-US" sz="1100" b="0" i="0" u="none" strike="noStrike" baseline="0" dirty="0" smtClean="0">
                          <a:solidFill>
                            <a:srgbClr val="000000"/>
                          </a:solidFill>
                          <a:effectLst/>
                          <a:latin typeface="Calibri" panose="020F0502020204030204" pitchFamily="34" charset="0"/>
                        </a:rPr>
                        <a:t> </a:t>
                      </a:r>
                      <a:r>
                        <a:rPr lang="en-US" sz="1100" b="0" i="0" u="none" strike="noStrike" dirty="0" smtClean="0">
                          <a:solidFill>
                            <a:srgbClr val="000000"/>
                          </a:solidFill>
                          <a:effectLst/>
                          <a:latin typeface="Calibri" panose="020F0502020204030204" pitchFamily="34" charset="0"/>
                        </a:rPr>
                        <a:t>Pal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351158">
                <a:tc>
                  <a:txBody>
                    <a:bodyPr/>
                    <a:lstStyle/>
                    <a:p>
                      <a:pPr algn="l" fontAlgn="b"/>
                      <a:r>
                        <a:rPr lang="en-US" sz="1100" b="0" i="0" u="none" strike="noStrike" dirty="0" smtClean="0">
                          <a:solidFill>
                            <a:srgbClr val="000000"/>
                          </a:solidFill>
                          <a:effectLst/>
                          <a:latin typeface="Calibri" panose="020F0502020204030204" pitchFamily="34" charset="0"/>
                        </a:rPr>
                        <a:t>Synthetic Cartilage Implant vs </a:t>
                      </a:r>
                      <a:r>
                        <a:rPr lang="en-US" sz="1100" b="0" i="0" u="none" strike="noStrike" dirty="0" err="1" smtClean="0">
                          <a:solidFill>
                            <a:srgbClr val="000000"/>
                          </a:solidFill>
                          <a:effectLst/>
                          <a:latin typeface="Calibri" panose="020F0502020204030204" pitchFamily="34" charset="0"/>
                        </a:rPr>
                        <a:t>Osteochondral</a:t>
                      </a:r>
                      <a:r>
                        <a:rPr lang="en-US" sz="1100" b="0" i="0" u="none" strike="noStrike" dirty="0" smtClean="0">
                          <a:solidFill>
                            <a:srgbClr val="000000"/>
                          </a:solidFill>
                          <a:effectLst/>
                          <a:latin typeface="Calibri" panose="020F0502020204030204" pitchFamily="34" charset="0"/>
                        </a:rPr>
                        <a:t> Autologous</a:t>
                      </a:r>
                      <a:r>
                        <a:rPr lang="en-US" sz="1100" b="0" i="0" u="none" strike="noStrike" baseline="0" dirty="0" smtClean="0">
                          <a:solidFill>
                            <a:srgbClr val="000000"/>
                          </a:solidFill>
                          <a:effectLst/>
                          <a:latin typeface="Calibri" panose="020F0502020204030204" pitchFamily="34" charset="0"/>
                        </a:rPr>
                        <a:t> Transfer for Advanced Hallux </a:t>
                      </a:r>
                      <a:r>
                        <a:rPr lang="en-US" sz="1100" b="0" i="0" u="none" strike="noStrike" baseline="0" dirty="0" err="1" smtClean="0">
                          <a:solidFill>
                            <a:srgbClr val="000000"/>
                          </a:solidFill>
                          <a:effectLst/>
                          <a:latin typeface="Calibri" panose="020F0502020204030204" pitchFamily="34" charset="0"/>
                        </a:rPr>
                        <a:t>Rigidus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indent="0" algn="l" fontAlgn="b">
                        <a:buAutoNum type="alphaUcPeriod"/>
                      </a:pPr>
                      <a:r>
                        <a:rPr lang="en-US" sz="1100" b="0" i="0" u="none" strike="noStrike" dirty="0" smtClean="0">
                          <a:solidFill>
                            <a:srgbClr val="000000"/>
                          </a:solidFill>
                          <a:effectLst/>
                          <a:latin typeface="Calibri" panose="020F0502020204030204" pitchFamily="34" charset="0"/>
                        </a:rPr>
                        <a:t>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351158">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Outcomes of External Fixation with the </a:t>
                      </a:r>
                      <a:r>
                        <a:rPr lang="en-US" sz="1100" b="0" i="0" u="none" strike="noStrike" kern="1200" dirty="0" err="1" smtClean="0">
                          <a:solidFill>
                            <a:srgbClr val="000000"/>
                          </a:solidFill>
                          <a:effectLst/>
                          <a:latin typeface="Calibri" panose="020F0502020204030204" pitchFamily="34" charset="0"/>
                          <a:ea typeface="+mn-ea"/>
                          <a:cs typeface="+mn-cs"/>
                        </a:rPr>
                        <a:t>Ilizarov</a:t>
                      </a:r>
                      <a:r>
                        <a:rPr lang="en-US" sz="1100" b="0" i="0" u="none" strike="noStrike" kern="1200" dirty="0" smtClean="0">
                          <a:solidFill>
                            <a:srgbClr val="000000"/>
                          </a:solidFill>
                          <a:effectLst/>
                          <a:latin typeface="Calibri" panose="020F0502020204030204" pitchFamily="34" charset="0"/>
                          <a:ea typeface="+mn-ea"/>
                          <a:cs typeface="+mn-cs"/>
                        </a:rPr>
                        <a:t> Frame in Complex Ankle and </a:t>
                      </a:r>
                      <a:r>
                        <a:rPr lang="en-US" sz="1100" b="0" i="0" u="none" strike="noStrike" kern="1200" dirty="0" err="1" smtClean="0">
                          <a:solidFill>
                            <a:srgbClr val="000000"/>
                          </a:solidFill>
                          <a:effectLst/>
                          <a:latin typeface="Calibri" panose="020F0502020204030204" pitchFamily="34" charset="0"/>
                          <a:ea typeface="+mn-ea"/>
                          <a:cs typeface="+mn-cs"/>
                        </a:rPr>
                        <a:t>Hindfoot</a:t>
                      </a:r>
                      <a:r>
                        <a:rPr lang="en-US" sz="1100" b="0" i="0" u="none" strike="noStrike" kern="1200" dirty="0" smtClean="0">
                          <a:solidFill>
                            <a:srgbClr val="000000"/>
                          </a:solidFill>
                          <a:effectLst/>
                          <a:latin typeface="Calibri" panose="020F0502020204030204" pitchFamily="34" charset="0"/>
                          <a:ea typeface="+mn-ea"/>
                          <a:cs typeface="+mn-cs"/>
                        </a:rPr>
                        <a:t> Fusions</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buAutoNum type="alphaUcPeriod"/>
                      </a:pPr>
                      <a:r>
                        <a:rPr lang="en-US" sz="1100" b="0" i="0" u="none" strike="noStrike" dirty="0" smtClean="0">
                          <a:solidFill>
                            <a:srgbClr val="000000"/>
                          </a:solidFill>
                          <a:effectLst/>
                          <a:latin typeface="Calibri" panose="020F0502020204030204" pitchFamily="34" charset="0"/>
                        </a:rPr>
                        <a:t>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612576">
                <a:tc>
                  <a:txBody>
                    <a:bodyPr/>
                    <a:lstStyle/>
                    <a:p>
                      <a:r>
                        <a:rPr lang="en-US" sz="1100" b="0" i="0" u="none" strike="noStrike" kern="1200" dirty="0" smtClean="0">
                          <a:solidFill>
                            <a:srgbClr val="000000"/>
                          </a:solidFill>
                          <a:effectLst/>
                          <a:latin typeface="Calibri" panose="020F0502020204030204" pitchFamily="34" charset="0"/>
                          <a:ea typeface="+mn-ea"/>
                          <a:cs typeface="+mn-cs"/>
                        </a:rPr>
                        <a:t>Effect </a:t>
                      </a:r>
                      <a:r>
                        <a:rPr lang="en-US" sz="1100" b="0" i="0" u="none" strike="noStrike" kern="1200" dirty="0">
                          <a:solidFill>
                            <a:srgbClr val="000000"/>
                          </a:solidFill>
                          <a:effectLst/>
                          <a:latin typeface="Calibri" panose="020F0502020204030204" pitchFamily="34" charset="0"/>
                          <a:ea typeface="+mn-ea"/>
                          <a:cs typeface="+mn-cs"/>
                        </a:rPr>
                        <a:t>of Surgical Treatment of Vesicoureteral Reflux on Stone Passage Rates</a:t>
                      </a:r>
                    </a:p>
                  </a:txBody>
                  <a:tcPr marL="47625" marR="47625" marT="47625" marB="47625" anchor="ctr"/>
                </a:tc>
                <a:tc>
                  <a:txBody>
                    <a:bodyPr/>
                    <a:lstStyle/>
                    <a:p>
                      <a:pPr algn="l" fontAlgn="b">
                        <a:buAutoNum type="alphaUcPeriod"/>
                      </a:pPr>
                      <a:r>
                        <a:rPr lang="en-US" sz="1100" b="0" i="0" u="none" strike="noStrike" baseline="0" dirty="0" smtClean="0">
                          <a:solidFill>
                            <a:srgbClr val="000000"/>
                          </a:solidFill>
                          <a:effectLst/>
                          <a:latin typeface="Calibri" panose="020F0502020204030204" pitchFamily="34" charset="0"/>
                        </a:rPr>
                        <a:t> </a:t>
                      </a:r>
                      <a:r>
                        <a:rPr lang="en-US" sz="1100" b="0" i="0" u="none" strike="noStrike" dirty="0" smtClean="0">
                          <a:solidFill>
                            <a:srgbClr val="000000"/>
                          </a:solidFill>
                          <a:effectLst/>
                          <a:latin typeface="Calibri" panose="020F0502020204030204" pitchFamily="34" charset="0"/>
                        </a:rPr>
                        <a:t>Rensing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Tobacco and Marijuana Exposure</a:t>
                      </a:r>
                      <a:r>
                        <a:rPr lang="en-US" sz="1100" b="0" i="0" u="none" strike="noStrike" baseline="0" dirty="0" smtClean="0">
                          <a:solidFill>
                            <a:srgbClr val="000000"/>
                          </a:solidFill>
                          <a:effectLst/>
                          <a:latin typeface="Calibri" panose="020F0502020204030204" pitchFamily="34" charset="0"/>
                        </a:rPr>
                        <a:t> Among Youth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bl>
          </a:graphicData>
        </a:graphic>
      </p:graphicFrame>
    </p:spTree>
    <p:extLst>
      <p:ext uri="{BB962C8B-B14F-4D97-AF65-F5344CB8AC3E}">
        <p14:creationId xmlns:p14="http://schemas.microsoft.com/office/powerpoint/2010/main" val="677986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1307232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29826969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34996231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3</a:t>
            </a:r>
            <a:endParaRPr lang="en-US" sz="3200" dirty="0">
              <a:solidFill>
                <a:schemeClr val="bg1">
                  <a:lumMod val="50000"/>
                </a:schemeClr>
              </a:solidFill>
            </a:endParaRPr>
          </a:p>
        </p:txBody>
      </p:sp>
      <p:graphicFrame>
        <p:nvGraphicFramePr>
          <p:cNvPr id="4" name="Table 3"/>
          <p:cNvGraphicFramePr>
            <a:graphicFrameLocks noGrp="1"/>
          </p:cNvGraphicFramePr>
          <p:nvPr>
            <p:extLst/>
          </p:nvPr>
        </p:nvGraphicFramePr>
        <p:xfrm>
          <a:off x="462810" y="1345919"/>
          <a:ext cx="5373220" cy="4752316"/>
        </p:xfrm>
        <a:graphic>
          <a:graphicData uri="http://schemas.openxmlformats.org/drawingml/2006/table">
            <a:tbl>
              <a:tblPr>
                <a:tableStyleId>{5C22544A-7EE6-4342-B048-85BDC9FD1C3A}</a:tableStyleId>
              </a:tblPr>
              <a:tblGrid>
                <a:gridCol w="3333583">
                  <a:extLst>
                    <a:ext uri="{9D8B030D-6E8A-4147-A177-3AD203B41FA5}">
                      <a16:colId xmlns:a16="http://schemas.microsoft.com/office/drawing/2014/main" xmlns="" val="1356431335"/>
                    </a:ext>
                  </a:extLst>
                </a:gridCol>
                <a:gridCol w="869736">
                  <a:extLst>
                    <a:ext uri="{9D8B030D-6E8A-4147-A177-3AD203B41FA5}">
                      <a16:colId xmlns:a16="http://schemas.microsoft.com/office/drawing/2014/main" xmlns="" val="4074852346"/>
                    </a:ext>
                  </a:extLst>
                </a:gridCol>
                <a:gridCol w="1169901">
                  <a:extLst>
                    <a:ext uri="{9D8B030D-6E8A-4147-A177-3AD203B41FA5}">
                      <a16:colId xmlns:a16="http://schemas.microsoft.com/office/drawing/2014/main" xmlns="" val="715510892"/>
                    </a:ext>
                  </a:extLst>
                </a:gridCol>
              </a:tblGrid>
              <a:tr h="23925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Hereditary thrombotic thrombocytopenic purpura (HTTP)</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Journeycake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Neonatal Venous Thromboembolism</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Journeycake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353296">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Evaluation of Hematologic Parameters in Patients on </a:t>
                      </a:r>
                      <a:r>
                        <a:rPr lang="en-US" sz="1100" b="0" i="0" u="none" strike="noStrike" kern="1200" dirty="0" err="1" smtClean="0">
                          <a:solidFill>
                            <a:srgbClr val="000000"/>
                          </a:solidFill>
                          <a:effectLst/>
                          <a:latin typeface="Calibri" panose="020F0502020204030204" pitchFamily="34" charset="0"/>
                          <a:ea typeface="+mn-ea"/>
                          <a:cs typeface="+mn-cs"/>
                        </a:rPr>
                        <a:t>PARPi</a:t>
                      </a:r>
                      <a:r>
                        <a:rPr lang="en-US" sz="1100" b="0" i="0" u="none" strike="noStrike" kern="1200" dirty="0" smtClean="0">
                          <a:solidFill>
                            <a:srgbClr val="000000"/>
                          </a:solidFill>
                          <a:effectLst/>
                          <a:latin typeface="Calibri" panose="020F0502020204030204" pitchFamily="34" charset="0"/>
                          <a:ea typeface="+mn-ea"/>
                          <a:cs typeface="+mn-cs"/>
                        </a:rPr>
                        <a:t> Therapy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Moore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err="1" smtClean="0">
                          <a:solidFill>
                            <a:srgbClr val="000000"/>
                          </a:solidFill>
                          <a:effectLst/>
                          <a:latin typeface="Calibri" panose="020F0502020204030204" pitchFamily="34" charset="0"/>
                        </a:rPr>
                        <a:t>Gyn</a:t>
                      </a:r>
                      <a:r>
                        <a:rPr lang="en-US" sz="1100" b="0" i="0" u="none" strike="noStrike" dirty="0" smtClean="0">
                          <a:solidFill>
                            <a:srgbClr val="000000"/>
                          </a:solidFill>
                          <a:effectLst/>
                          <a:latin typeface="Calibri" panose="020F0502020204030204" pitchFamily="34" charset="0"/>
                        </a:rPr>
                        <a:t> </a:t>
                      </a:r>
                      <a:r>
                        <a:rPr lang="en-US" sz="1100" b="0" i="0" u="none" strike="noStrike" dirty="0" err="1" smtClean="0">
                          <a:solidFill>
                            <a:srgbClr val="000000"/>
                          </a:solidFill>
                          <a:effectLst/>
                          <a:latin typeface="Calibri" panose="020F0502020204030204" pitchFamily="34" charset="0"/>
                        </a:rPr>
                        <a:t>Onc</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Hip Fracture Repair</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Teague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Anterior Cruciate Ligament Reconstruction</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Algan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Bone-Grafting for Glenoid Deficiency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White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Hospital Admission Rates for Children Living with Asthma</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Akande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Hearing Screens</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Butcher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Cesarean Scar Ectopic Pregnancy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H. Burks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Reproductive Medicine</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Urologic Trauma Study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a:t>
                      </a:r>
                      <a:r>
                        <a:rPr lang="en-US" sz="1100" b="0" i="0" u="none" strike="noStrike" dirty="0" err="1" smtClean="0">
                          <a:solidFill>
                            <a:srgbClr val="000000"/>
                          </a:solidFill>
                          <a:effectLst/>
                          <a:latin typeface="Calibri" panose="020F0502020204030204" pitchFamily="34" charset="0"/>
                        </a:rPr>
                        <a:t>Furr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Oral Cavity Cancer</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Henson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a:t>
                      </a:r>
                      <a:r>
                        <a:rPr lang="en-US" sz="1100" b="0" i="0" u="none" strike="noStrike" baseline="0" dirty="0" smtClean="0">
                          <a:solidFill>
                            <a:srgbClr val="000000"/>
                          </a:solidFill>
                          <a:effectLst/>
                          <a:latin typeface="Calibri" panose="020F0502020204030204" pitchFamily="34" charset="0"/>
                        </a:rPr>
                        <a:t>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353296">
                <a:tc>
                  <a:txBody>
                    <a:bodyPr/>
                    <a:lstStyle/>
                    <a:p>
                      <a:pPr algn="l" fontAlgn="b"/>
                      <a:r>
                        <a:rPr lang="en-US" sz="1100" b="0" i="0" u="none" strike="noStrike" kern="1200" dirty="0" err="1" smtClean="0">
                          <a:solidFill>
                            <a:srgbClr val="000000"/>
                          </a:solidFill>
                          <a:effectLst/>
                          <a:latin typeface="Calibri" panose="020F0502020204030204" pitchFamily="34" charset="0"/>
                          <a:ea typeface="+mn-ea"/>
                          <a:cs typeface="+mn-cs"/>
                        </a:rPr>
                        <a:t>Moberg</a:t>
                      </a:r>
                      <a:r>
                        <a:rPr lang="en-US" sz="1100" b="0" i="0" u="none" strike="noStrike" kern="1200" dirty="0" smtClean="0">
                          <a:solidFill>
                            <a:srgbClr val="000000"/>
                          </a:solidFill>
                          <a:effectLst/>
                          <a:latin typeface="Calibri" panose="020F0502020204030204" pitchFamily="34" charset="0"/>
                          <a:ea typeface="+mn-ea"/>
                          <a:cs typeface="+mn-cs"/>
                        </a:rPr>
                        <a:t> Advancement Flap for Soft-Tissue Loss of the Thumb</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Lehman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Reduce Postoperative Hemorrhage</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a:t>
                      </a:r>
                      <a:r>
                        <a:rPr lang="en-US" sz="1100" b="0" i="0" u="none" strike="noStrike" dirty="0" err="1" smtClean="0">
                          <a:solidFill>
                            <a:srgbClr val="000000"/>
                          </a:solidFill>
                          <a:effectLst/>
                          <a:latin typeface="Calibri" panose="020F0502020204030204" pitchFamily="34" charset="0"/>
                        </a:rPr>
                        <a:t>Sanclement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Anti-Incontinence Procedures</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a:t>
                      </a:r>
                      <a:r>
                        <a:rPr lang="en-US" sz="1100" b="0" i="0" u="none" strike="noStrike" dirty="0" err="1" smtClean="0">
                          <a:solidFill>
                            <a:srgbClr val="000000"/>
                          </a:solidFill>
                          <a:effectLst/>
                          <a:latin typeface="Calibri" panose="020F0502020204030204" pitchFamily="34" charset="0"/>
                        </a:rPr>
                        <a:t>Furr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Acute Anosmia in Patients with COVID-19</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G. </a:t>
                      </a:r>
                      <a:r>
                        <a:rPr lang="en-US" sz="1100" b="0" i="0" u="none" strike="noStrike" dirty="0" err="1" smtClean="0">
                          <a:solidFill>
                            <a:srgbClr val="000000"/>
                          </a:solidFill>
                          <a:effectLst/>
                          <a:latin typeface="Calibri" panose="020F0502020204030204" pitchFamily="34" charset="0"/>
                        </a:rPr>
                        <a:t>Krempl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Cervical </a:t>
                      </a:r>
                      <a:r>
                        <a:rPr lang="en-US" sz="1100" b="0" i="0" u="none" strike="noStrike" kern="1200" dirty="0" err="1" smtClean="0">
                          <a:solidFill>
                            <a:srgbClr val="000000"/>
                          </a:solidFill>
                          <a:effectLst/>
                          <a:latin typeface="Calibri" panose="020F0502020204030204" pitchFamily="34" charset="0"/>
                          <a:ea typeface="+mn-ea"/>
                          <a:cs typeface="+mn-cs"/>
                        </a:rPr>
                        <a:t>Spondylotic</a:t>
                      </a:r>
                      <a:r>
                        <a:rPr lang="en-US" sz="1100" b="0" i="0" u="none" strike="noStrike" kern="1200" dirty="0" smtClean="0">
                          <a:solidFill>
                            <a:srgbClr val="000000"/>
                          </a:solidFill>
                          <a:effectLst/>
                          <a:latin typeface="Calibri" panose="020F0502020204030204" pitchFamily="34" charset="0"/>
                          <a:ea typeface="+mn-ea"/>
                          <a:cs typeface="+mn-cs"/>
                        </a:rPr>
                        <a:t> Myelopathy (CSM)</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Z.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Neurosurgery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353296">
                <a:tc>
                  <a:txBody>
                    <a:bodyPr/>
                    <a:lstStyle/>
                    <a:p>
                      <a:pPr algn="l" fontAlgn="b"/>
                      <a:r>
                        <a:rPr lang="en-US" sz="1100" b="0" i="0" u="none" strike="noStrike" kern="1200" dirty="0" err="1" smtClean="0">
                          <a:solidFill>
                            <a:srgbClr val="000000"/>
                          </a:solidFill>
                          <a:effectLst/>
                          <a:latin typeface="Calibri" panose="020F0502020204030204" pitchFamily="34" charset="0"/>
                          <a:ea typeface="+mn-ea"/>
                          <a:cs typeface="+mn-cs"/>
                        </a:rPr>
                        <a:t>Sellar</a:t>
                      </a:r>
                      <a:r>
                        <a:rPr lang="en-US" sz="1100" b="0" i="0" u="none" strike="noStrike" kern="1200" dirty="0" smtClean="0">
                          <a:solidFill>
                            <a:srgbClr val="000000"/>
                          </a:solidFill>
                          <a:effectLst/>
                          <a:latin typeface="Calibri" panose="020F0502020204030204" pitchFamily="34" charset="0"/>
                          <a:ea typeface="+mn-ea"/>
                          <a:cs typeface="+mn-cs"/>
                        </a:rPr>
                        <a:t> and </a:t>
                      </a:r>
                      <a:r>
                        <a:rPr lang="en-US" sz="1100" b="0" i="0" u="none" strike="noStrike" kern="1200" dirty="0" err="1" smtClean="0">
                          <a:solidFill>
                            <a:srgbClr val="000000"/>
                          </a:solidFill>
                          <a:effectLst/>
                          <a:latin typeface="Calibri" panose="020F0502020204030204" pitchFamily="34" charset="0"/>
                          <a:ea typeface="+mn-ea"/>
                          <a:cs typeface="+mn-cs"/>
                        </a:rPr>
                        <a:t>Parasellar</a:t>
                      </a:r>
                      <a:r>
                        <a:rPr lang="en-US" sz="1100" b="0" i="0" u="none" strike="noStrike" kern="1200" dirty="0" smtClean="0">
                          <a:solidFill>
                            <a:srgbClr val="000000"/>
                          </a:solidFill>
                          <a:effectLst/>
                          <a:latin typeface="Calibri" panose="020F0502020204030204" pitchFamily="34" charset="0"/>
                          <a:ea typeface="+mn-ea"/>
                          <a:cs typeface="+mn-cs"/>
                        </a:rPr>
                        <a:t> Tumors</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 Dunn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Calibri" panose="020F0502020204030204" pitchFamily="34" charset="0"/>
                        </a:rPr>
                        <a:t>Neurosurgery</a:t>
                      </a:r>
                    </a:p>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bl>
          </a:graphicData>
        </a:graphic>
      </p:graphicFrame>
      <p:graphicFrame>
        <p:nvGraphicFramePr>
          <p:cNvPr id="6" name="Table 5"/>
          <p:cNvGraphicFramePr>
            <a:graphicFrameLocks noGrp="1"/>
          </p:cNvGraphicFramePr>
          <p:nvPr>
            <p:extLst/>
          </p:nvPr>
        </p:nvGraphicFramePr>
        <p:xfrm>
          <a:off x="6326335" y="1345921"/>
          <a:ext cx="5373220" cy="4842741"/>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52469">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Detection and Management of Bladder Cancer</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Patel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350545">
                <a:tc>
                  <a:txBody>
                    <a:bodyPr/>
                    <a:lstStyle/>
                    <a:p>
                      <a:pPr algn="l" fontAlgn="b"/>
                      <a:r>
                        <a:rPr lang="en-US" sz="1100" b="0" i="0" u="none" strike="noStrike" dirty="0" smtClean="0">
                          <a:solidFill>
                            <a:srgbClr val="000000"/>
                          </a:solidFill>
                          <a:effectLst/>
                          <a:latin typeface="Calibri" panose="020F0502020204030204" pitchFamily="34" charset="0"/>
                        </a:rPr>
                        <a:t>Survey of Patients</a:t>
                      </a:r>
                      <a:r>
                        <a:rPr lang="en-US" sz="1100" b="0" i="0" u="none" strike="noStrike" baseline="0" dirty="0" smtClean="0">
                          <a:solidFill>
                            <a:srgbClr val="000000"/>
                          </a:solidFill>
                          <a:effectLst/>
                          <a:latin typeface="Calibri" panose="020F0502020204030204" pitchFamily="34" charset="0"/>
                        </a:rPr>
                        <a:t> Regarding Care Utilization During COVID-19</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Hahn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350545">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Circumcision Complications Requiring Surgical Revision</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indent="0" algn="l" fontAlgn="b">
                        <a:buNone/>
                      </a:pPr>
                      <a:r>
                        <a:rPr lang="en-US" sz="1100" b="0" i="0" u="none" strike="noStrike" kern="1200" dirty="0" smtClean="0">
                          <a:solidFill>
                            <a:srgbClr val="000000"/>
                          </a:solidFill>
                          <a:effectLst/>
                          <a:latin typeface="Calibri" panose="020F0502020204030204" pitchFamily="34" charset="0"/>
                          <a:ea typeface="+mn-ea"/>
                          <a:cs typeface="+mn-cs"/>
                        </a:rPr>
                        <a:t>D. </a:t>
                      </a:r>
                      <a:r>
                        <a:rPr lang="en-US" sz="1100" b="0" i="0" u="none" strike="noStrike" kern="1200" dirty="0" err="1" smtClean="0">
                          <a:solidFill>
                            <a:srgbClr val="000000"/>
                          </a:solidFill>
                          <a:effectLst/>
                          <a:latin typeface="Calibri" panose="020F0502020204030204" pitchFamily="34" charset="0"/>
                          <a:ea typeface="+mn-ea"/>
                          <a:cs typeface="+mn-cs"/>
                        </a:rPr>
                        <a:t>Frimberger</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Genetic Counseling Services for Children with Neurodevelopmental Disorders</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buAutoNum type="alphaUcPeriod"/>
                      </a:pPr>
                      <a:r>
                        <a:rPr lang="en-US" sz="1100" b="0" i="0" u="none" strike="noStrike" kern="1200" baseline="0" dirty="0" smtClean="0">
                          <a:solidFill>
                            <a:srgbClr val="000000"/>
                          </a:solidFill>
                          <a:effectLst/>
                          <a:latin typeface="Calibri" panose="020F0502020204030204" pitchFamily="34" charset="0"/>
                          <a:ea typeface="+mn-ea"/>
                          <a:cs typeface="+mn-cs"/>
                        </a:rPr>
                        <a:t> </a:t>
                      </a:r>
                      <a:r>
                        <a:rPr lang="en-US" sz="1100" b="0" i="0" u="none" strike="noStrike" kern="1200" dirty="0" smtClean="0">
                          <a:solidFill>
                            <a:srgbClr val="000000"/>
                          </a:solidFill>
                          <a:effectLst/>
                          <a:latin typeface="Calibri" panose="020F0502020204030204" pitchFamily="34" charset="0"/>
                          <a:ea typeface="+mn-ea"/>
                          <a:cs typeface="+mn-cs"/>
                        </a:rPr>
                        <a:t>Wadley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Genetics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ECO-RESET</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R. </a:t>
                      </a:r>
                      <a:r>
                        <a:rPr lang="en-US" sz="1100" b="0" i="0" u="none" strike="noStrike" kern="1200" dirty="0" err="1" smtClean="0">
                          <a:solidFill>
                            <a:srgbClr val="000000"/>
                          </a:solidFill>
                          <a:effectLst/>
                          <a:latin typeface="Calibri" panose="020F0502020204030204" pitchFamily="34" charset="0"/>
                          <a:ea typeface="+mn-ea"/>
                          <a:cs typeface="+mn-cs"/>
                        </a:rPr>
                        <a:t>Harty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Gastroenterology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350545">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Vasopressor Use in Microvascular Free-Flap Reconstruction of the Head and Neck</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N. </a:t>
                      </a:r>
                      <a:r>
                        <a:rPr lang="en-US" sz="1100" b="0" i="0" u="none" strike="noStrike" kern="1200" dirty="0" err="1" smtClean="0">
                          <a:solidFill>
                            <a:srgbClr val="000000"/>
                          </a:solidFill>
                          <a:effectLst/>
                          <a:latin typeface="Calibri" panose="020F0502020204030204" pitchFamily="34" charset="0"/>
                          <a:ea typeface="+mn-ea"/>
                          <a:cs typeface="+mn-cs"/>
                        </a:rPr>
                        <a:t>Vasan</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Genetic Testing for the BRCA gene</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I. Shim</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Genetics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Bronchiolitis </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A. Sparkman</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350545">
                <a:tc>
                  <a:txBody>
                    <a:bodyPr/>
                    <a:lstStyle/>
                    <a:p>
                      <a:pPr algn="l" fontAlgn="b"/>
                      <a:r>
                        <a:rPr lang="en-US" sz="1100" b="0" i="0" u="none" strike="noStrike" kern="1200" dirty="0" err="1" smtClean="0">
                          <a:solidFill>
                            <a:srgbClr val="000000"/>
                          </a:solidFill>
                          <a:effectLst/>
                          <a:latin typeface="Calibri" panose="020F0502020204030204" pitchFamily="34" charset="0"/>
                          <a:ea typeface="+mn-ea"/>
                          <a:cs typeface="+mn-cs"/>
                        </a:rPr>
                        <a:t>Mirikizumab</a:t>
                      </a:r>
                      <a:r>
                        <a:rPr lang="en-US" sz="1100" b="0" i="0" u="none" strike="noStrike" kern="1200" dirty="0" smtClean="0">
                          <a:solidFill>
                            <a:srgbClr val="000000"/>
                          </a:solidFill>
                          <a:effectLst/>
                          <a:latin typeface="Calibri" panose="020F0502020204030204" pitchFamily="34" charset="0"/>
                          <a:ea typeface="+mn-ea"/>
                          <a:cs typeface="+mn-cs"/>
                        </a:rPr>
                        <a:t> in Patients with Moderately to Severely Active Crohn's Disease</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H. </a:t>
                      </a:r>
                      <a:r>
                        <a:rPr lang="en-US" sz="1100" b="0" i="0" u="none" strike="noStrike" kern="1200" dirty="0" err="1" smtClean="0">
                          <a:solidFill>
                            <a:srgbClr val="000000"/>
                          </a:solidFill>
                          <a:effectLst/>
                          <a:latin typeface="Calibri" panose="020F0502020204030204" pitchFamily="34" charset="0"/>
                          <a:ea typeface="+mn-ea"/>
                          <a:cs typeface="+mn-cs"/>
                        </a:rPr>
                        <a:t>Bitar</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Gastroenterology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Renal Cell Carcinoma</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J. </a:t>
                      </a:r>
                      <a:r>
                        <a:rPr lang="en-US" sz="1100" b="0" i="0" u="none" strike="noStrike" kern="1200" dirty="0" err="1" smtClean="0">
                          <a:solidFill>
                            <a:srgbClr val="000000"/>
                          </a:solidFill>
                          <a:effectLst/>
                          <a:latin typeface="Calibri" panose="020F0502020204030204" pitchFamily="34" charset="0"/>
                          <a:ea typeface="+mn-ea"/>
                          <a:cs typeface="+mn-cs"/>
                        </a:rPr>
                        <a:t>Heinlen</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52469">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52469">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52469">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52469">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87147">
                <a:tc>
                  <a:txBody>
                    <a:bodyPr/>
                    <a:lstStyle/>
                    <a:p>
                      <a:pPr algn="l" fontAlgn="b"/>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85824">
                <a:tc>
                  <a:txBody>
                    <a:bodyPr/>
                    <a:lstStyle/>
                    <a:p>
                      <a:endParaRPr lang="en-US" sz="1100" b="0" i="0" u="none" strike="noStrike" kern="1200" dirty="0">
                        <a:solidFill>
                          <a:srgbClr val="000000"/>
                        </a:solidFill>
                        <a:effectLst/>
                        <a:latin typeface="Calibri" panose="020F0502020204030204" pitchFamily="34" charset="0"/>
                        <a:ea typeface="+mn-ea"/>
                        <a:cs typeface="+mn-cs"/>
                      </a:endParaRPr>
                    </a:p>
                  </a:txBody>
                  <a:tcPr marL="47625" marR="47625" marT="47625" marB="47625" anchor="ct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bl>
          </a:graphicData>
        </a:graphic>
      </p:graphicFrame>
    </p:spTree>
    <p:extLst>
      <p:ext uri="{BB962C8B-B14F-4D97-AF65-F5344CB8AC3E}">
        <p14:creationId xmlns:p14="http://schemas.microsoft.com/office/powerpoint/2010/main" val="14186675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160086061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solidFill>
                  <a:schemeClr val="bg1">
                    <a:lumMod val="50000"/>
                  </a:schemeClr>
                </a:solidFill>
              </a:rPr>
              <a:t>Change </a:t>
            </a:r>
            <a:r>
              <a:rPr lang="en-US" sz="2000" dirty="0">
                <a:solidFill>
                  <a:schemeClr val="bg1">
                    <a:lumMod val="50000"/>
                  </a:schemeClr>
                </a:solidFill>
              </a:rPr>
              <a:t>in </a:t>
            </a:r>
            <a:r>
              <a:rPr lang="en-US" sz="2000" dirty="0" smtClean="0">
                <a:solidFill>
                  <a:schemeClr val="bg1">
                    <a:lumMod val="50000"/>
                  </a:schemeClr>
                </a:solidFill>
              </a:rPr>
              <a:t>HgbA1c </a:t>
            </a:r>
            <a:r>
              <a:rPr lang="en-US" sz="2000" dirty="0">
                <a:solidFill>
                  <a:schemeClr val="bg1">
                    <a:lumMod val="50000"/>
                  </a:schemeClr>
                </a:solidFill>
              </a:rPr>
              <a:t>from s</a:t>
            </a:r>
            <a:r>
              <a:rPr lang="en-US" sz="2000" dirty="0" smtClean="0">
                <a:solidFill>
                  <a:schemeClr val="bg1">
                    <a:lumMod val="50000"/>
                  </a:schemeClr>
                </a:solidFill>
              </a:rPr>
              <a:t>tart </a:t>
            </a:r>
            <a:r>
              <a:rPr lang="en-US" sz="2000" dirty="0">
                <a:solidFill>
                  <a:schemeClr val="bg1">
                    <a:lumMod val="50000"/>
                  </a:schemeClr>
                </a:solidFill>
              </a:rPr>
              <a:t>date up to 5 years of </a:t>
            </a:r>
            <a:r>
              <a:rPr lang="en-US" sz="2000" dirty="0" smtClean="0">
                <a:solidFill>
                  <a:schemeClr val="bg1">
                    <a:lumMod val="50000"/>
                  </a:schemeClr>
                </a:solidFill>
              </a:rPr>
              <a:t>follow-up</a:t>
            </a:r>
          </a:p>
          <a:p>
            <a:pPr lvl="1"/>
            <a:r>
              <a:rPr lang="en-US" sz="2000" dirty="0" smtClean="0">
                <a:solidFill>
                  <a:schemeClr val="bg1">
                    <a:lumMod val="50000"/>
                  </a:schemeClr>
                </a:solidFill>
              </a:rPr>
              <a:t>Time </a:t>
            </a:r>
            <a:r>
              <a:rPr lang="en-US" sz="2000" dirty="0">
                <a:solidFill>
                  <a:schemeClr val="bg1">
                    <a:lumMod val="50000"/>
                  </a:schemeClr>
                </a:solidFill>
              </a:rPr>
              <a:t>to patient-specific </a:t>
            </a:r>
            <a:r>
              <a:rPr lang="en-US" sz="2000" dirty="0" smtClean="0">
                <a:solidFill>
                  <a:schemeClr val="bg1">
                    <a:lumMod val="50000"/>
                  </a:schemeClr>
                </a:solidFill>
              </a:rPr>
              <a:t>HgbA1c goal</a:t>
            </a:r>
          </a:p>
          <a:p>
            <a:pPr lvl="1"/>
            <a:r>
              <a:rPr lang="en-US" sz="2000" dirty="0">
                <a:solidFill>
                  <a:schemeClr val="bg1">
                    <a:lumMod val="50000"/>
                  </a:schemeClr>
                </a:solidFill>
              </a:rPr>
              <a:t>D</a:t>
            </a:r>
            <a:r>
              <a:rPr lang="en-US" sz="2000" dirty="0" smtClean="0">
                <a:solidFill>
                  <a:schemeClr val="bg1">
                    <a:lumMod val="50000"/>
                  </a:schemeClr>
                </a:solidFill>
              </a:rPr>
              <a:t>uration </a:t>
            </a:r>
            <a:r>
              <a:rPr lang="en-US" sz="2000" dirty="0">
                <a:solidFill>
                  <a:schemeClr val="bg1">
                    <a:lumMod val="50000"/>
                  </a:schemeClr>
                </a:solidFill>
              </a:rPr>
              <a:t>of </a:t>
            </a:r>
            <a:r>
              <a:rPr lang="en-US" sz="2000" dirty="0" smtClean="0">
                <a:solidFill>
                  <a:schemeClr val="bg1">
                    <a:lumMod val="50000"/>
                  </a:schemeClr>
                </a:solidFill>
              </a:rPr>
              <a:t>HgbA1c </a:t>
            </a:r>
            <a:r>
              <a:rPr lang="en-US" sz="2000" dirty="0">
                <a:solidFill>
                  <a:schemeClr val="bg1">
                    <a:lumMod val="50000"/>
                  </a:schemeClr>
                </a:solidFill>
              </a:rPr>
              <a:t>at or below patient-specific goal from initial attainment of goal until loss of </a:t>
            </a:r>
            <a:r>
              <a:rPr lang="en-US" sz="2000" dirty="0" smtClean="0">
                <a:solidFill>
                  <a:schemeClr val="bg1">
                    <a:lumMod val="50000"/>
                  </a:schemeClr>
                </a:solidFill>
              </a:rPr>
              <a:t>goal</a:t>
            </a:r>
          </a:p>
          <a:p>
            <a:pPr lvl="1"/>
            <a:r>
              <a:rPr lang="en-US" sz="2000" dirty="0">
                <a:solidFill>
                  <a:schemeClr val="bg1">
                    <a:lumMod val="50000"/>
                  </a:schemeClr>
                </a:solidFill>
              </a:rPr>
              <a:t>P</a:t>
            </a:r>
            <a:r>
              <a:rPr lang="en-US" sz="2000" dirty="0" smtClean="0">
                <a:solidFill>
                  <a:schemeClr val="bg1">
                    <a:lumMod val="50000"/>
                  </a:schemeClr>
                </a:solidFill>
              </a:rPr>
              <a:t>ercentage </a:t>
            </a:r>
            <a:r>
              <a:rPr lang="en-US" sz="2000" dirty="0">
                <a:solidFill>
                  <a:schemeClr val="bg1">
                    <a:lumMod val="50000"/>
                  </a:schemeClr>
                </a:solidFill>
              </a:rPr>
              <a:t>of time at which </a:t>
            </a:r>
            <a:r>
              <a:rPr lang="en-US" sz="2000" dirty="0" smtClean="0">
                <a:solidFill>
                  <a:schemeClr val="bg1">
                    <a:lumMod val="50000"/>
                  </a:schemeClr>
                </a:solidFill>
              </a:rPr>
              <a:t>HgbA1c </a:t>
            </a:r>
            <a:r>
              <a:rPr lang="en-US" sz="2000" dirty="0">
                <a:solidFill>
                  <a:schemeClr val="bg1">
                    <a:lumMod val="50000"/>
                  </a:schemeClr>
                </a:solidFill>
              </a:rPr>
              <a:t>is at or below patient-specific </a:t>
            </a:r>
            <a:r>
              <a:rPr lang="en-US" sz="2000" dirty="0" smtClean="0">
                <a:solidFill>
                  <a:schemeClr val="bg1">
                    <a:lumMod val="50000"/>
                  </a:schemeClr>
                </a:solidFill>
              </a:rPr>
              <a:t>goal</a:t>
            </a:r>
          </a:p>
          <a:p>
            <a:pPr lvl="1"/>
            <a:r>
              <a:rPr lang="en-US" sz="2000" dirty="0">
                <a:solidFill>
                  <a:schemeClr val="bg1">
                    <a:lumMod val="50000"/>
                  </a:schemeClr>
                </a:solidFill>
              </a:rPr>
              <a:t>Y</a:t>
            </a:r>
            <a:r>
              <a:rPr lang="en-US" sz="2000" dirty="0" smtClean="0">
                <a:solidFill>
                  <a:schemeClr val="bg1">
                    <a:lumMod val="50000"/>
                  </a:schemeClr>
                </a:solidFill>
              </a:rPr>
              <a:t>early </a:t>
            </a:r>
            <a:r>
              <a:rPr lang="en-US" sz="2000" dirty="0">
                <a:solidFill>
                  <a:schemeClr val="bg1">
                    <a:lumMod val="50000"/>
                  </a:schemeClr>
                </a:solidFill>
              </a:rPr>
              <a:t>completion of select components of the comprehensive diabetes medical </a:t>
            </a:r>
            <a:r>
              <a:rPr lang="en-US" sz="2000" dirty="0" smtClean="0">
                <a:solidFill>
                  <a:schemeClr val="bg1">
                    <a:lumMod val="50000"/>
                  </a:schemeClr>
                </a:solidFill>
              </a:rPr>
              <a:t>evaluation</a:t>
            </a:r>
          </a:p>
          <a:p>
            <a:pPr lvl="1"/>
            <a:r>
              <a:rPr lang="en-US" sz="2100" dirty="0">
                <a:solidFill>
                  <a:schemeClr val="bg1">
                    <a:lumMod val="50000"/>
                  </a:schemeClr>
                </a:solidFill>
              </a:rPr>
              <a:t>Included patients will be followed for a 5-year period. </a:t>
            </a:r>
          </a:p>
          <a:p>
            <a:endParaRPr lang="en-US" sz="2700" dirty="0" smtClean="0">
              <a:solidFill>
                <a:schemeClr val="bg1">
                  <a:lumMod val="50000"/>
                </a:schemeClr>
              </a:solidFill>
            </a:endParaRPr>
          </a:p>
          <a:p>
            <a:r>
              <a:rPr lang="en-US" sz="2700" dirty="0" smtClean="0">
                <a:solidFill>
                  <a:schemeClr val="bg1">
                    <a:lumMod val="50000"/>
                  </a:schemeClr>
                </a:solidFill>
              </a:rPr>
              <a:t>Enrollment </a:t>
            </a:r>
            <a:r>
              <a:rPr lang="en-US" sz="2700" dirty="0">
                <a:solidFill>
                  <a:schemeClr val="bg1">
                    <a:lumMod val="50000"/>
                  </a:schemeClr>
                </a:solidFill>
              </a:rPr>
              <a:t>Criteria: </a:t>
            </a:r>
            <a:endParaRPr lang="en-US" sz="2700" dirty="0" smtClean="0">
              <a:solidFill>
                <a:schemeClr val="bg1">
                  <a:lumMod val="50000"/>
                </a:schemeClr>
              </a:solidFill>
            </a:endParaRPr>
          </a:p>
          <a:p>
            <a:pPr lvl="1"/>
            <a:r>
              <a:rPr lang="en-US" sz="2300" dirty="0" smtClean="0">
                <a:solidFill>
                  <a:schemeClr val="bg1">
                    <a:lumMod val="50000"/>
                  </a:schemeClr>
                </a:solidFill>
              </a:rPr>
              <a:t>Patients ages 18 years or greater</a:t>
            </a:r>
          </a:p>
          <a:p>
            <a:pPr lvl="1"/>
            <a:r>
              <a:rPr lang="en-US" sz="2300" dirty="0" smtClean="0">
                <a:solidFill>
                  <a:schemeClr val="bg1">
                    <a:lumMod val="50000"/>
                  </a:schemeClr>
                </a:solidFill>
              </a:rPr>
              <a:t>Initial appointment for management of Type II DM between 1-1-2008 and 12-31-2011</a:t>
            </a:r>
          </a:p>
          <a:p>
            <a:pPr lvl="1"/>
            <a:r>
              <a:rPr lang="en-US" sz="2300" dirty="0" smtClean="0">
                <a:solidFill>
                  <a:schemeClr val="bg1">
                    <a:lumMod val="50000"/>
                  </a:schemeClr>
                </a:solidFill>
              </a:rPr>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258515510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73776" y="1724891"/>
            <a:ext cx="11927724" cy="4564294"/>
          </a:xfrm>
        </p:spPr>
        <p:txBody>
          <a:bodyPr/>
          <a:lstStyle/>
          <a:p>
            <a:pPr marL="0" indent="0">
              <a:buNone/>
            </a:pPr>
            <a:r>
              <a:rPr lang="en-US" dirty="0" smtClean="0">
                <a:solidFill>
                  <a:schemeClr val="bg1">
                    <a:lumMod val="50000"/>
                  </a:schemeClr>
                </a:solidFill>
              </a:rPr>
              <a:t>For each cohort, six tables were provided using 4 main-stem sources:</a:t>
            </a:r>
          </a:p>
          <a:p>
            <a:pPr lvl="1"/>
            <a:r>
              <a:rPr lang="en-US" dirty="0" smtClean="0">
                <a:solidFill>
                  <a:schemeClr val="bg1">
                    <a:lumMod val="50000"/>
                  </a:schemeClr>
                </a:solidFill>
              </a:rPr>
              <a:t>A list of included patients and relevant demographics</a:t>
            </a:r>
          </a:p>
          <a:p>
            <a:pPr lvl="1"/>
            <a:r>
              <a:rPr lang="en-US" dirty="0" smtClean="0">
                <a:solidFill>
                  <a:schemeClr val="bg1">
                    <a:lumMod val="50000"/>
                  </a:schemeClr>
                </a:solidFill>
              </a:rPr>
              <a:t>Unique 5-year study period triggered by initial Type II DM management</a:t>
            </a:r>
          </a:p>
          <a:p>
            <a:pPr lvl="1"/>
            <a:r>
              <a:rPr lang="en-US" dirty="0" smtClean="0">
                <a:solidFill>
                  <a:schemeClr val="bg1">
                    <a:lumMod val="50000"/>
                  </a:schemeClr>
                </a:solidFill>
              </a:rPr>
              <a:t>A comprehensive appointment history</a:t>
            </a:r>
          </a:p>
          <a:p>
            <a:pPr lvl="1"/>
            <a:r>
              <a:rPr lang="en-US" dirty="0" smtClean="0">
                <a:solidFill>
                  <a:schemeClr val="bg1">
                    <a:lumMod val="50000"/>
                  </a:schemeClr>
                </a:solidFill>
              </a:rPr>
              <a:t>Active diagnoses</a:t>
            </a:r>
          </a:p>
          <a:p>
            <a:pPr lvl="1"/>
            <a:r>
              <a:rPr lang="en-US" dirty="0" smtClean="0">
                <a:solidFill>
                  <a:schemeClr val="bg1">
                    <a:lumMod val="50000"/>
                  </a:schemeClr>
                </a:solidFill>
              </a:rPr>
              <a:t>Active medications</a:t>
            </a:r>
          </a:p>
          <a:p>
            <a:pPr lvl="1"/>
            <a:r>
              <a:rPr lang="en-US" dirty="0" smtClean="0">
                <a:solidFill>
                  <a:schemeClr val="bg1">
                    <a:lumMod val="50000"/>
                  </a:schemeClr>
                </a:solidFill>
              </a:rPr>
              <a:t>Clinical outcomes to include HbgA1c, blood pressure, diabetic eye and foot exams, influenza and pneumococcal vaccines, lipid profile, and nephropathy</a:t>
            </a:r>
          </a:p>
          <a:p>
            <a:endParaRPr lang="en-US" dirty="0" smtClean="0">
              <a:solidFill>
                <a:schemeClr val="bg1">
                  <a:lumMod val="50000"/>
                </a:schemeClr>
              </a:solidFill>
            </a:endParaRPr>
          </a:p>
          <a:p>
            <a:pPr lvl="2"/>
            <a:endParaRPr lang="en-US" dirty="0" smtClean="0">
              <a:solidFill>
                <a:schemeClr val="bg1">
                  <a:lumMod val="50000"/>
                </a:schemeClr>
              </a:solidFill>
            </a:endParaRPr>
          </a:p>
          <a:p>
            <a:pPr lvl="1"/>
            <a:endParaRPr lang="en-US" dirty="0">
              <a:solidFill>
                <a:schemeClr val="bg1">
                  <a:lumMod val="50000"/>
                </a:schemeClr>
              </a:solidFill>
            </a:endParaRPr>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117395155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a:t>
            </a:r>
            <a:r>
              <a:rPr lang="en-US" b="1" i="1" dirty="0" smtClean="0">
                <a:solidFill>
                  <a:srgbClr val="0070C0"/>
                </a:solidFill>
              </a:rPr>
              <a:t>Surveillance &amp;</a:t>
            </a:r>
            <a:br>
              <a:rPr lang="en-US" b="1" i="1" dirty="0" smtClean="0">
                <a:solidFill>
                  <a:srgbClr val="0070C0"/>
                </a:solidFill>
              </a:rPr>
            </a:br>
            <a:r>
              <a:rPr lang="en-US" b="1" i="1" dirty="0" smtClean="0">
                <a:solidFill>
                  <a:srgbClr val="0070C0"/>
                </a:solidFill>
              </a:rPr>
              <a:t>Learning Health Systems</a:t>
            </a:r>
            <a:endParaRPr lang="en-US" b="1" i="1" dirty="0">
              <a:solidFill>
                <a:srgbClr val="0070C0"/>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995213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15602341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
        <p:nvSpPr>
          <p:cNvPr id="4" name="TextBox 3"/>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22704591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solidFill>
                  <a:schemeClr val="bg1">
                    <a:lumMod val="50000"/>
                  </a:schemeClr>
                </a:solidFill>
              </a:rPr>
              <a:t>all-cause </a:t>
            </a:r>
            <a:r>
              <a:rPr lang="en-US" dirty="0">
                <a:solidFill>
                  <a:schemeClr val="bg1">
                    <a:lumMod val="50000"/>
                  </a:schemeClr>
                </a:solidFill>
              </a:rPr>
              <a:t>hospital admissions 1 year pre- and post-transitions of care clinic intervention</a:t>
            </a:r>
          </a:p>
          <a:p>
            <a:pPr lvl="1"/>
            <a:r>
              <a:rPr lang="en-US" dirty="0" smtClean="0">
                <a:solidFill>
                  <a:schemeClr val="bg1">
                    <a:lumMod val="50000"/>
                  </a:schemeClr>
                </a:solidFill>
              </a:rPr>
              <a:t>30-day </a:t>
            </a:r>
            <a:r>
              <a:rPr lang="en-US" dirty="0">
                <a:solidFill>
                  <a:schemeClr val="bg1">
                    <a:lumMod val="50000"/>
                  </a:schemeClr>
                </a:solidFill>
              </a:rPr>
              <a:t>all-cause readmissions pre- and post-transitions of care clinic intervention</a:t>
            </a:r>
          </a:p>
          <a:p>
            <a:pPr lvl="1"/>
            <a:r>
              <a:rPr lang="en-US" dirty="0" smtClean="0">
                <a:solidFill>
                  <a:schemeClr val="bg1">
                    <a:lumMod val="50000"/>
                  </a:schemeClr>
                </a:solidFill>
              </a:rPr>
              <a:t>all-cause </a:t>
            </a:r>
            <a:r>
              <a:rPr lang="en-US" dirty="0">
                <a:solidFill>
                  <a:schemeClr val="bg1">
                    <a:lumMod val="50000"/>
                  </a:schemeClr>
                </a:solidFill>
              </a:rPr>
              <a:t>emergency department (ED) utilization 1 year pre- and post-transitions of care </a:t>
            </a:r>
            <a:r>
              <a:rPr lang="en-US" dirty="0" smtClean="0">
                <a:solidFill>
                  <a:schemeClr val="bg1">
                    <a:lumMod val="50000"/>
                  </a:schemeClr>
                </a:solidFill>
              </a:rPr>
              <a:t>clinic intervention</a:t>
            </a:r>
            <a:endParaRPr lang="en-US" dirty="0">
              <a:solidFill>
                <a:schemeClr val="bg1">
                  <a:lumMod val="50000"/>
                </a:schemeClr>
              </a:solidFill>
            </a:endParaRPr>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solidFill>
                  <a:schemeClr val="bg1">
                    <a:lumMod val="50000"/>
                  </a:schemeClr>
                </a:solidFill>
              </a:rPr>
              <a:t>Enrollment criteria: </a:t>
            </a:r>
          </a:p>
          <a:p>
            <a:pPr lvl="1"/>
            <a:r>
              <a:rPr lang="en-US" dirty="0" smtClean="0">
                <a:solidFill>
                  <a:schemeClr val="bg1">
                    <a:lumMod val="50000"/>
                  </a:schemeClr>
                </a:solidFill>
              </a:rPr>
              <a:t>All patients, ages 18 and older</a:t>
            </a:r>
          </a:p>
          <a:p>
            <a:pPr lvl="1"/>
            <a:r>
              <a:rPr lang="en-US" dirty="0" smtClean="0">
                <a:solidFill>
                  <a:schemeClr val="bg1">
                    <a:lumMod val="50000"/>
                  </a:schemeClr>
                </a:solidFill>
              </a:rPr>
              <a:t>Transition </a:t>
            </a:r>
            <a:r>
              <a:rPr lang="en-US" dirty="0">
                <a:solidFill>
                  <a:schemeClr val="bg1">
                    <a:lumMod val="50000"/>
                  </a:schemeClr>
                </a:solidFill>
              </a:rPr>
              <a:t>of </a:t>
            </a:r>
            <a:r>
              <a:rPr lang="en-US" dirty="0" smtClean="0">
                <a:solidFill>
                  <a:schemeClr val="bg1">
                    <a:lumMod val="50000"/>
                  </a:schemeClr>
                </a:solidFill>
              </a:rPr>
              <a:t>Care (</a:t>
            </a:r>
            <a:r>
              <a:rPr lang="en-US" dirty="0" err="1" smtClean="0">
                <a:solidFill>
                  <a:schemeClr val="bg1">
                    <a:lumMod val="50000"/>
                  </a:schemeClr>
                </a:solidFill>
              </a:rPr>
              <a:t>ToC</a:t>
            </a:r>
            <a:r>
              <a:rPr lang="en-US" dirty="0" smtClean="0">
                <a:solidFill>
                  <a:schemeClr val="bg1">
                    <a:lumMod val="50000"/>
                  </a:schemeClr>
                </a:solidFill>
              </a:rPr>
              <a:t>) Clinic patient between </a:t>
            </a:r>
            <a:r>
              <a:rPr lang="en-US" dirty="0">
                <a:solidFill>
                  <a:schemeClr val="bg1">
                    <a:lumMod val="50000"/>
                  </a:schemeClr>
                </a:solidFill>
              </a:rPr>
              <a:t>June 12, 2017 and January 12, </a:t>
            </a:r>
            <a:r>
              <a:rPr lang="en-US" dirty="0" smtClean="0">
                <a:solidFill>
                  <a:schemeClr val="bg1">
                    <a:lumMod val="50000"/>
                  </a:schemeClr>
                </a:solidFill>
              </a:rPr>
              <a:t>2018. </a:t>
            </a:r>
            <a:endParaRPr lang="en-US" sz="2400" dirty="0">
              <a:solidFill>
                <a:schemeClr val="bg1">
                  <a:lumMod val="50000"/>
                </a:schemeClr>
              </a:solidFill>
            </a:endParaRPr>
          </a:p>
        </p:txBody>
      </p:sp>
      <p:sp>
        <p:nvSpPr>
          <p:cNvPr id="6" name="TextBox 5"/>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416183394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patient’s </a:t>
            </a:r>
            <a:r>
              <a:rPr lang="en-US" dirty="0"/>
              <a:t>initial </a:t>
            </a:r>
            <a:r>
              <a:rPr lang="en-US" dirty="0" err="1" smtClean="0"/>
              <a:t>ToC</a:t>
            </a:r>
            <a:r>
              <a:rPr lang="en-US" dirty="0" smtClean="0"/>
              <a:t> visit in comparison to the same 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solidFill>
                  <a:schemeClr val="bg1">
                    <a:lumMod val="50000"/>
                  </a:schemeClr>
                </a:solidFill>
              </a:rPr>
              <a:t>Demographic variables</a:t>
            </a:r>
            <a:r>
              <a:rPr lang="en-US" dirty="0" smtClean="0">
                <a:solidFill>
                  <a:schemeClr val="bg1">
                    <a:lumMod val="50000"/>
                  </a:schemeClr>
                </a:solidFill>
              </a:rPr>
              <a:t>: inpatient and outpatient medical record number, patient name, account number, date of birth, gender, race, ethnicity, insurance, and zip code</a:t>
            </a:r>
          </a:p>
          <a:p>
            <a:r>
              <a:rPr lang="en-US" i="1" dirty="0" smtClean="0">
                <a:solidFill>
                  <a:schemeClr val="bg1">
                    <a:lumMod val="50000"/>
                  </a:schemeClr>
                </a:solidFill>
              </a:rPr>
              <a:t>Inpatient variables</a:t>
            </a:r>
            <a:r>
              <a:rPr lang="en-US" dirty="0" smtClean="0">
                <a:solidFill>
                  <a:schemeClr val="bg1">
                    <a:lumMod val="50000"/>
                  </a:schemeClr>
                </a:solidFill>
              </a:rPr>
              <a:t>: date of admission, date of discharge, length of stay, discharge diagnoses (1-50), DRG, place of service, charges, payments</a:t>
            </a:r>
          </a:p>
          <a:p>
            <a:r>
              <a:rPr lang="en-US" i="1" dirty="0" smtClean="0">
                <a:solidFill>
                  <a:schemeClr val="bg1">
                    <a:lumMod val="50000"/>
                  </a:schemeClr>
                </a:solidFill>
              </a:rPr>
              <a:t>Outpatient variables</a:t>
            </a:r>
            <a:r>
              <a:rPr lang="en-US" dirty="0" smtClean="0">
                <a:solidFill>
                  <a:schemeClr val="bg1">
                    <a:lumMod val="50000"/>
                  </a:schemeClr>
                </a:solidFill>
              </a:rPr>
              <a:t>: </a:t>
            </a:r>
          </a:p>
          <a:p>
            <a:pPr lvl="1"/>
            <a:r>
              <a:rPr lang="en-US" dirty="0" smtClean="0">
                <a:solidFill>
                  <a:schemeClr val="bg1">
                    <a:lumMod val="50000"/>
                  </a:schemeClr>
                </a:solidFill>
              </a:rPr>
              <a:t>Appointments: date and time, type, reason, provider, duration, status</a:t>
            </a:r>
          </a:p>
          <a:p>
            <a:pPr lvl="1"/>
            <a:r>
              <a:rPr lang="en-US" dirty="0" smtClean="0">
                <a:solidFill>
                  <a:schemeClr val="bg1">
                    <a:lumMod val="50000"/>
                  </a:schemeClr>
                </a:solidFill>
              </a:rPr>
              <a:t>Medications: medication name, generic name, start date, stop date</a:t>
            </a:r>
          </a:p>
          <a:p>
            <a:pPr lvl="1"/>
            <a:r>
              <a:rPr lang="en-US" dirty="0" smtClean="0">
                <a:solidFill>
                  <a:schemeClr val="bg1">
                    <a:lumMod val="50000"/>
                  </a:schemeClr>
                </a:solidFill>
              </a:rPr>
              <a:t>Diagnoses: ICD code, code description, start date, stop date</a:t>
            </a:r>
          </a:p>
          <a:p>
            <a:pPr lvl="1"/>
            <a:r>
              <a:rPr lang="en-US" dirty="0" smtClean="0">
                <a:solidFill>
                  <a:schemeClr val="bg1">
                    <a:lumMod val="50000"/>
                  </a:schemeClr>
                </a:solidFill>
              </a:rPr>
              <a:t>Invoices: invoice number, location of care, provider name, charge, payments, diagnoses, </a:t>
            </a:r>
            <a:r>
              <a:rPr lang="en-US" dirty="0" err="1" smtClean="0">
                <a:solidFill>
                  <a:schemeClr val="bg1">
                    <a:lumMod val="50000"/>
                  </a:schemeClr>
                </a:solidFill>
              </a:rPr>
              <a:t>cpt</a:t>
            </a:r>
            <a:r>
              <a:rPr lang="en-US" dirty="0" smtClean="0">
                <a:solidFill>
                  <a:schemeClr val="bg1">
                    <a:lumMod val="50000"/>
                  </a:schemeClr>
                </a:solidFill>
              </a:rPr>
              <a:t> codes</a:t>
            </a:r>
            <a:endParaRPr lang="en-US" sz="2800" dirty="0">
              <a:solidFill>
                <a:schemeClr val="bg1">
                  <a:lumMod val="50000"/>
                </a:schemeClr>
              </a:solidFill>
            </a:endParaRPr>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06341409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pPr marL="0" indent="0">
              <a:buNone/>
            </a:pPr>
            <a:r>
              <a:rPr lang="en-US" dirty="0" smtClean="0"/>
              <a:t>Required </a:t>
            </a:r>
            <a:r>
              <a:rPr lang="en-US" dirty="0"/>
              <a:t>most comprehensive collection of data from wide variety of </a:t>
            </a:r>
            <a:r>
              <a:rPr lang="en-US" dirty="0" smtClean="0"/>
              <a:t>sources</a:t>
            </a:r>
          </a:p>
          <a:p>
            <a:endParaRPr lang="en-US" dirty="0"/>
          </a:p>
          <a:p>
            <a:r>
              <a:rPr lang="en-US" dirty="0" smtClean="0"/>
              <a:t>Centricity </a:t>
            </a:r>
            <a:r>
              <a:rPr lang="en-US" dirty="0"/>
              <a:t>EMR, Centricity Business (registration, scheduling, billing), MEDITECH EMR, MEDITECH Business (billing) </a:t>
            </a:r>
            <a:endParaRPr lang="en-US" dirty="0" smtClean="0"/>
          </a:p>
          <a:p>
            <a:pPr lvl="1"/>
            <a:r>
              <a:rPr lang="en-US" dirty="0"/>
              <a:t>Would have required enormous time and effort to collect and aggregate manually </a:t>
            </a:r>
            <a:endParaRPr lang="en-US" dirty="0" smtClean="0"/>
          </a:p>
          <a:p>
            <a:pPr lvl="1"/>
            <a:endParaRPr lang="en-US" dirty="0"/>
          </a:p>
          <a:p>
            <a:r>
              <a:rPr lang="en-US" dirty="0"/>
              <a:t>Clinical outcomes were tricky</a:t>
            </a:r>
          </a:p>
          <a:p>
            <a:pPr lvl="1"/>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1"/>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22103550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463176" y="1720312"/>
            <a:ext cx="4699442" cy="2582351"/>
          </a:xfrm>
          <a:prstGeom prst="rect">
            <a:avLst/>
          </a:prstGeom>
        </p:spPr>
      </p:pic>
      <p:sp>
        <p:nvSpPr>
          <p:cNvPr id="3" name="Content Placeholder 2"/>
          <p:cNvSpPr>
            <a:spLocks noGrp="1"/>
          </p:cNvSpPr>
          <p:nvPr>
            <p:ph idx="1"/>
          </p:nvPr>
        </p:nvSpPr>
        <p:spPr>
          <a:xfrm>
            <a:off x="114300" y="800100"/>
            <a:ext cx="7006590" cy="5875020"/>
          </a:xfrm>
        </p:spPr>
        <p:txBody>
          <a:bodyPr>
            <a:normAutofit fontScale="62500" lnSpcReduction="20000"/>
          </a:bodyPr>
          <a:lstStyle/>
          <a:p>
            <a:r>
              <a:rPr lang="en-US" dirty="0" smtClean="0"/>
              <a:t>Feasibility assessment in preparation for research</a:t>
            </a:r>
            <a:br>
              <a:rPr lang="en-US" dirty="0" smtClean="0"/>
            </a:br>
            <a:r>
              <a:rPr lang="en-US" dirty="0" smtClean="0">
                <a:solidFill>
                  <a:schemeClr val="bg1">
                    <a:lumMod val="50000"/>
                  </a:schemeClr>
                </a:solidFill>
              </a:rPr>
              <a:t>(20% of projects; 10% of CDW staff time)</a:t>
            </a:r>
            <a:endParaRPr lang="en-US" dirty="0">
              <a:solidFill>
                <a:schemeClr val="bg1">
                  <a:lumMod val="50000"/>
                </a:schemeClr>
              </a:solidFill>
            </a:endParaRPr>
          </a:p>
          <a:p>
            <a:endParaRPr lang="en-US" dirty="0" smtClean="0"/>
          </a:p>
          <a:p>
            <a:r>
              <a:rPr lang="en-US" dirty="0" smtClean="0"/>
              <a:t>Static </a:t>
            </a:r>
            <a:r>
              <a:rPr lang="en-US" dirty="0"/>
              <a:t>eligibility</a:t>
            </a:r>
            <a:br>
              <a:rPr lang="en-US" dirty="0"/>
            </a:br>
            <a:r>
              <a:rPr lang="en-US" dirty="0" smtClean="0">
                <a:solidFill>
                  <a:schemeClr val="bg1">
                    <a:lumMod val="50000"/>
                  </a:schemeClr>
                </a:solidFill>
              </a:rPr>
              <a:t>(70% </a:t>
            </a:r>
            <a:r>
              <a:rPr lang="en-US" dirty="0">
                <a:solidFill>
                  <a:schemeClr val="bg1">
                    <a:lumMod val="50000"/>
                  </a:schemeClr>
                </a:solidFill>
              </a:rPr>
              <a:t>of projects; </a:t>
            </a:r>
            <a:r>
              <a:rPr lang="en-US" dirty="0" smtClean="0">
                <a:solidFill>
                  <a:schemeClr val="bg1">
                    <a:lumMod val="50000"/>
                  </a:schemeClr>
                </a:solidFill>
              </a:rPr>
              <a:t>20</a:t>
            </a:r>
            <a:r>
              <a:rPr lang="en-US" dirty="0">
                <a:solidFill>
                  <a:schemeClr val="bg1">
                    <a:lumMod val="50000"/>
                  </a:schemeClr>
                </a:solidFill>
              </a:rPr>
              <a:t>% of CDW staff time)</a:t>
            </a:r>
          </a:p>
          <a:p>
            <a:pPr lvl="1"/>
            <a:r>
              <a:rPr lang="en-US" dirty="0"/>
              <a:t>Virtually all projects require  identification of a patient pool</a:t>
            </a:r>
          </a:p>
          <a:p>
            <a:endParaRPr lang="en-US" dirty="0"/>
          </a:p>
          <a:p>
            <a:r>
              <a:rPr lang="en-US" dirty="0" smtClean="0"/>
              <a:t>Rolling  eligibility</a:t>
            </a:r>
            <a:r>
              <a:rPr lang="en-US" dirty="0"/>
              <a:t/>
            </a:r>
            <a:br>
              <a:rPr lang="en-US" dirty="0"/>
            </a:br>
            <a:r>
              <a:rPr lang="en-US" dirty="0" smtClean="0">
                <a:solidFill>
                  <a:schemeClr val="bg1">
                    <a:lumMod val="50000"/>
                  </a:schemeClr>
                </a:solidFill>
              </a:rPr>
              <a:t>(30% </a:t>
            </a:r>
            <a:r>
              <a:rPr lang="en-US" dirty="0">
                <a:solidFill>
                  <a:schemeClr val="bg1">
                    <a:lumMod val="50000"/>
                  </a:schemeClr>
                </a:solidFill>
              </a:rPr>
              <a:t>of projects; </a:t>
            </a:r>
            <a:r>
              <a:rPr lang="en-US" dirty="0" smtClean="0">
                <a:solidFill>
                  <a:schemeClr val="bg1">
                    <a:lumMod val="50000"/>
                  </a:schemeClr>
                </a:solidFill>
              </a:rPr>
              <a:t>30</a:t>
            </a:r>
            <a:r>
              <a:rPr lang="en-US" dirty="0">
                <a:solidFill>
                  <a:schemeClr val="bg1">
                    <a:lumMod val="50000"/>
                  </a:schemeClr>
                </a:solidFill>
              </a:rPr>
              <a:t>% of CDW staff time)</a:t>
            </a:r>
          </a:p>
          <a:p>
            <a:pPr lvl="1"/>
            <a:r>
              <a:rPr lang="en-US" dirty="0" smtClean="0"/>
              <a:t>Remember study team’s assessment of eligibility as well as the participant’s response</a:t>
            </a:r>
          </a:p>
          <a:p>
            <a:pPr lvl="1"/>
            <a:r>
              <a:rPr lang="en-US" dirty="0" smtClean="0"/>
              <a:t>Daily automation requires stability &amp; good logging;</a:t>
            </a:r>
            <a:br>
              <a:rPr lang="en-US" dirty="0" smtClean="0"/>
            </a:br>
            <a:r>
              <a:rPr lang="en-US" i="1" dirty="0" smtClean="0"/>
              <a:t>e.g.</a:t>
            </a:r>
            <a:r>
              <a:rPr lang="en-US" dirty="0" smtClean="0"/>
              <a:t>, a 3 hour delay might mean zero subjects are enrolled</a:t>
            </a:r>
          </a:p>
          <a:p>
            <a:endParaRPr lang="en-US" dirty="0" smtClean="0"/>
          </a:p>
          <a:p>
            <a:r>
              <a:rPr lang="en-US" dirty="0" smtClean="0"/>
              <a:t>Clinical outcomes for retrospective investigations</a:t>
            </a:r>
            <a:br>
              <a:rPr lang="en-US" dirty="0" smtClean="0"/>
            </a:br>
            <a:r>
              <a:rPr lang="en-US" dirty="0" smtClean="0">
                <a:solidFill>
                  <a:schemeClr val="bg1">
                    <a:lumMod val="50000"/>
                  </a:schemeClr>
                </a:solidFill>
              </a:rPr>
              <a:t>(50% of projects; 30% of CDW staff time)</a:t>
            </a:r>
          </a:p>
          <a:p>
            <a:endParaRPr lang="en-US" dirty="0" smtClean="0"/>
          </a:p>
          <a:p>
            <a:r>
              <a:rPr lang="en-US" dirty="0" smtClean="0"/>
              <a:t>Administrative outcomes for quality improvement </a:t>
            </a:r>
            <a:br>
              <a:rPr lang="en-US" dirty="0" smtClean="0"/>
            </a:br>
            <a:r>
              <a:rPr lang="en-US" dirty="0" smtClean="0">
                <a:solidFill>
                  <a:schemeClr val="bg1">
                    <a:lumMod val="50000"/>
                  </a:schemeClr>
                </a:solidFill>
              </a:rPr>
              <a:t>(10% of projects; 2% of CDW staff time)</a:t>
            </a:r>
          </a:p>
          <a:p>
            <a:endParaRPr lang="en-US" dirty="0" smtClean="0">
              <a:solidFill>
                <a:schemeClr val="bg1">
                  <a:lumMod val="50000"/>
                </a:schemeClr>
              </a:solidFill>
            </a:endParaRPr>
          </a:p>
          <a:p>
            <a:r>
              <a:rPr lang="en-US" dirty="0" smtClean="0"/>
              <a:t>Program </a:t>
            </a:r>
            <a:r>
              <a:rPr lang="en-US" dirty="0"/>
              <a:t>evaluation</a:t>
            </a:r>
            <a:br>
              <a:rPr lang="en-US" dirty="0"/>
            </a:br>
            <a:r>
              <a:rPr lang="en-US" dirty="0" smtClean="0">
                <a:solidFill>
                  <a:schemeClr val="bg1">
                    <a:lumMod val="50000"/>
                  </a:schemeClr>
                </a:solidFill>
              </a:rPr>
              <a:t>(20</a:t>
            </a:r>
            <a:r>
              <a:rPr lang="en-US" dirty="0">
                <a:solidFill>
                  <a:schemeClr val="bg1">
                    <a:lumMod val="50000"/>
                  </a:schemeClr>
                </a:solidFill>
              </a:rPr>
              <a:t>% of projects; </a:t>
            </a:r>
            <a:r>
              <a:rPr lang="en-US" dirty="0" smtClean="0">
                <a:solidFill>
                  <a:schemeClr val="bg1">
                    <a:lumMod val="50000"/>
                  </a:schemeClr>
                </a:solidFill>
              </a:rPr>
              <a:t>8% </a:t>
            </a:r>
            <a:r>
              <a:rPr lang="en-US" dirty="0">
                <a:solidFill>
                  <a:schemeClr val="bg1">
                    <a:lumMod val="50000"/>
                  </a:schemeClr>
                </a:solidFill>
              </a:rPr>
              <a:t>of CDW staff time</a:t>
            </a:r>
            <a:r>
              <a:rPr lang="en-US" dirty="0" smtClean="0">
                <a:solidFill>
                  <a:schemeClr val="bg1">
                    <a:lumMod val="50000"/>
                  </a:schemeClr>
                </a:solidFill>
              </a:rPr>
              <a:t>)</a:t>
            </a:r>
            <a:endParaRPr lang="en-US" dirty="0" smtClean="0"/>
          </a:p>
          <a:p>
            <a:endParaRPr lang="en-US" dirty="0" smtClean="0"/>
          </a:p>
          <a:p>
            <a:endParaRPr lang="en-US" dirty="0" smtClean="0"/>
          </a:p>
          <a:p>
            <a:endParaRPr lang="en-US" dirty="0"/>
          </a:p>
        </p:txBody>
      </p:sp>
      <p:sp>
        <p:nvSpPr>
          <p:cNvPr id="4" name="Title 1"/>
          <p:cNvSpPr txBox="1">
            <a:spLocks/>
          </p:cNvSpPr>
          <p:nvPr/>
        </p:nvSpPr>
        <p:spPr>
          <a:xfrm>
            <a:off x="781050" y="78400"/>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p>
        </p:txBody>
      </p:sp>
      <p:sp>
        <p:nvSpPr>
          <p:cNvPr id="6" name="Oval 5"/>
          <p:cNvSpPr/>
          <p:nvPr/>
        </p:nvSpPr>
        <p:spPr>
          <a:xfrm>
            <a:off x="817051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11195</TotalTime>
  <Words>6650</Words>
  <Application>Microsoft Office PowerPoint</Application>
  <PresentationFormat>Widescreen</PresentationFormat>
  <Paragraphs>1090</Paragraphs>
  <Slides>88</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Aharoni</vt:lpstr>
      <vt:lpstr>Arial</vt:lpstr>
      <vt:lpstr>Calibri</vt:lpstr>
      <vt:lpstr>Calibri Light</vt:lpstr>
      <vt:lpstr>Courier New</vt:lpstr>
      <vt:lpstr>Times New Roman</vt:lpstr>
      <vt:lpstr>Office Theme</vt:lpstr>
      <vt:lpstr>Leveraging OUHSC Clinical Data Warehouse to Inform Research &amp; Practice</vt:lpstr>
      <vt:lpstr>Terms</vt:lpstr>
      <vt:lpstr>Ecosystem Architecture</vt:lpstr>
      <vt:lpstr>HSC Data Sources</vt:lpstr>
      <vt:lpstr>PowerPoint Presentation</vt:lpstr>
      <vt:lpstr>Clinical Trials &amp; Other Research Studies Supported by the CDW since 2017; page 1</vt:lpstr>
      <vt:lpstr>Clinical Trials &amp; Other Research Studies Supported by the CDW since 2017; page 2</vt:lpstr>
      <vt:lpstr>Clinical Trials &amp; Other Research Studies Supported by the CDW since 2017; page 3</vt:lpstr>
      <vt:lpstr>PowerPoint Presentation</vt:lpstr>
      <vt:lpstr>IRB and Privacy Review Guidance</vt:lpstr>
      <vt:lpstr>POPS Study</vt:lpstr>
      <vt:lpstr>POPS Overview</vt:lpstr>
      <vt:lpstr>Resource Efficiency: fewer patients, quicker review, less redundancy </vt:lpstr>
      <vt:lpstr>Enrollment Rate by Institution</vt:lpstr>
      <vt:lpstr>PowerPoint Presentation</vt:lpstr>
      <vt:lpstr>Collapsing/Standardizing Med Instructions</vt:lpstr>
      <vt:lpstr>Screening Reports (for outpatients)</vt:lpstr>
      <vt:lpstr>PowerPoint Presentation</vt:lpstr>
      <vt:lpstr>PowerPoint Presentation</vt:lpstr>
      <vt:lpstr>PowerPoint Presentation</vt:lpstr>
      <vt:lpstr>PowerPoint Presentation</vt:lpstr>
      <vt:lpstr>CDW Strategy: don’t overbuild</vt:lpstr>
      <vt:lpstr>CDW Strategy: a good framework</vt:lpstr>
      <vt:lpstr>PowerPoint Presentation</vt:lpstr>
      <vt:lpstr>PowerPoint Presentation</vt:lpstr>
      <vt:lpstr>VDORA Study</vt:lpstr>
      <vt:lpstr>Success Story of Rapid Deployment</vt:lpstr>
      <vt:lpstr>PowerPoint Presentation</vt:lpstr>
      <vt:lpstr>VDORA: Vitamin D Supplementation in Children With Obesity-Related Asthma</vt:lpstr>
      <vt:lpstr>Resource Efficiency: fewer patients, quicker review, less redundancy </vt:lpstr>
      <vt:lpstr>Akande-medically-complex-1</vt:lpstr>
      <vt:lpstr>Complex and/or Chronic</vt:lpstr>
      <vt:lpstr>PowerPoint Presentation</vt:lpstr>
      <vt:lpstr>Automated Scripts</vt:lpstr>
      <vt:lpstr>A variety of categorization systems are available</vt:lpstr>
      <vt:lpstr>Tung-ibd-1</vt:lpstr>
      <vt:lpstr>Steps to Leverage EMR “documents”</vt:lpstr>
      <vt:lpstr>National Registry Example: COVID-19 CDW Registry Based on OMOP</vt:lpstr>
      <vt:lpstr>National Registry</vt:lpstr>
      <vt:lpstr>Immunization Project</vt:lpstr>
      <vt:lpstr>PowerPoint Presentation</vt:lpstr>
      <vt:lpstr>Stage 1: Categorize HDID/Obs</vt:lpstr>
      <vt:lpstr>Immunization Scope</vt:lpstr>
      <vt:lpstr>Brief Summary of CDW Value</vt:lpstr>
      <vt:lpstr>Brief Summary of CDW Value</vt:lpstr>
      <vt:lpstr>Where Other Universities are Headed</vt:lpstr>
      <vt:lpstr>LEAF</vt:lpstr>
      <vt:lpstr>Current Developments:  Common Campus-wide Warehouse </vt:lpstr>
      <vt:lpstr>Starting a CDW Project</vt:lpstr>
      <vt:lpstr>Thank you</vt:lpstr>
      <vt:lpstr>Extra Slides</vt:lpstr>
      <vt:lpstr>OK HV-CoIIN</vt:lpstr>
      <vt:lpstr>PowerPoint Presentation</vt:lpstr>
      <vt:lpstr>PowerPoint Presentation</vt:lpstr>
      <vt:lpstr>Developed a HV CoIIN “Playbook” for each topic</vt:lpstr>
      <vt:lpstr>Dashboards</vt:lpstr>
      <vt:lpstr>Dashboards</vt:lpstr>
      <vt:lpstr>Future Applications:  Clinical Decision Support</vt:lpstr>
      <vt:lpstr>PowerPoint Presentation</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Mathematica</vt:lpstr>
      <vt:lpstr>Mathematica: Clinical Quality Measure for ADHD</vt:lpstr>
      <vt:lpstr>Mathematica</vt:lpstr>
      <vt:lpstr>Pharmacist-led T2DM Care</vt:lpstr>
      <vt:lpstr>Pharmacist-led T2DM Care</vt:lpstr>
      <vt:lpstr>Pharmacist-led T2DM Care</vt:lpstr>
      <vt:lpstr>Future Applications:  Disease Surveillance &amp; Learning Health Systems</vt:lpstr>
      <vt:lpstr>PowerPoint Presentation</vt:lpstr>
      <vt:lpstr>Diabetic Transitions of Care</vt:lpstr>
      <vt:lpstr>Diabetic Transitions of Care</vt:lpstr>
      <vt:lpstr>Diabetic Transitions of Care</vt:lpstr>
      <vt:lpstr>Diabetes Care &amp; Transition Studies</vt:lpstr>
    </vt:vector>
  </TitlesOfParts>
  <Company>OUHSC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Will Beasley</cp:lastModifiedBy>
  <cp:revision>233</cp:revision>
  <dcterms:created xsi:type="dcterms:W3CDTF">2019-06-04T17:44:43Z</dcterms:created>
  <dcterms:modified xsi:type="dcterms:W3CDTF">2020-06-24T18:48:44Z</dcterms:modified>
</cp:coreProperties>
</file>